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6">
  <p:sldMasterIdLst>
    <p:sldMasterId id="2147483648" r:id="rId1"/>
  </p:sldMasterIdLst>
  <p:sldIdLst>
    <p:sldId id="256" r:id="rId2"/>
    <p:sldId id="257" r:id="rId3"/>
    <p:sldId id="275" r:id="rId4"/>
    <p:sldId id="259" r:id="rId5"/>
    <p:sldId id="262" r:id="rId6"/>
    <p:sldId id="264" r:id="rId7"/>
    <p:sldId id="276" r:id="rId8"/>
    <p:sldId id="267" r:id="rId9"/>
    <p:sldId id="268" r:id="rId10"/>
    <p:sldId id="271" r:id="rId11"/>
    <p:sldId id="277" r:id="rId12"/>
    <p:sldId id="273" r:id="rId13"/>
    <p:sldId id="261" r:id="rId14"/>
    <p:sldId id="274" r:id="rId15"/>
    <p:sldId id="270" r:id="rId16"/>
    <p:sldId id="278" r:id="rId17"/>
  </p:sldIdLst>
  <p:sldSz cx="18288000" cy="10287000"/>
  <p:notesSz cx="6858000" cy="9144000"/>
  <p:embeddedFontLst>
    <p:embeddedFont>
      <p:font typeface="Algerian" panose="04020705040A02060702" pitchFamily="82" charset="0"/>
      <p:regular r:id="rId18"/>
    </p:embeddedFont>
    <p:embeddedFont>
      <p:font typeface="Cabin" panose="020B0604020202020204" charset="-93"/>
      <p:regular r:id="rId19"/>
    </p:embeddedFont>
    <p:embeddedFont>
      <p:font typeface="Cabin Medium" panose="020B0604020202020204" charset="-93"/>
      <p:regular r:id="rId20"/>
    </p:embeddedFont>
    <p:embeddedFont>
      <p:font typeface="Cambria Math" panose="02040503050406030204" pitchFamily="18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32" autoAdjust="0"/>
    <p:restoredTop sz="94527" autoAdjust="0"/>
  </p:normalViewPr>
  <p:slideViewPr>
    <p:cSldViewPr>
      <p:cViewPr varScale="1">
        <p:scale>
          <a:sx n="67" d="100"/>
          <a:sy n="67" d="100"/>
        </p:scale>
        <p:origin x="4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7E6892B9-E1C3-415D-B842-ED76C0514947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7A75A1-DFBD-4EE0-A97B-2AD3017438ED}" type="parTrans" cxnId="{7F3D023D-E744-402E-9190-9517A23B56C1}">
      <dgm:prSet/>
      <dgm:spPr/>
      <dgm:t>
        <a:bodyPr/>
        <a:lstStyle/>
        <a:p>
          <a:endParaRPr lang="en-US"/>
        </a:p>
      </dgm:t>
    </dgm:pt>
    <dgm:pt modelId="{E78195D8-2FB7-49F8-87EC-C6F01A9F2BC2}" type="sibTrans" cxnId="{7F3D023D-E744-402E-9190-9517A23B56C1}">
      <dgm:prSet/>
      <dgm:spPr/>
      <dgm:t>
        <a:bodyPr/>
        <a:lstStyle/>
        <a:p>
          <a:endParaRPr lang="en-US"/>
        </a:p>
      </dgm:t>
    </dgm:pt>
    <dgm:pt modelId="{4E09C1BC-357A-449A-B2E3-C42BAEB9CBF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65149F-C050-4F58-BBE5-47FB73AA86DF}" type="parTrans" cxnId="{1AC53E27-A678-4659-B9E3-9EED43442CA7}">
      <dgm:prSet/>
      <dgm:spPr/>
      <dgm:t>
        <a:bodyPr/>
        <a:lstStyle/>
        <a:p>
          <a:endParaRPr lang="en-US"/>
        </a:p>
      </dgm:t>
    </dgm:pt>
    <dgm:pt modelId="{9550DAA2-D67C-4788-A425-631E2300F136}" type="sibTrans" cxnId="{1AC53E27-A678-4659-B9E3-9EED43442CA7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7CD6A37-8EED-463D-B29C-52E9186511E5}" type="pres">
      <dgm:prSet presAssocID="{265FB39D-10B8-47DA-8155-F75F93432E29}" presName="txShp" presStyleLbl="node1" presStyleIdx="0" presStyleCnt="3">
        <dgm:presLayoutVars>
          <dgm:bulletEnabled val="1"/>
        </dgm:presLayoutVars>
      </dgm:prSet>
      <dgm:spPr/>
    </dgm:pt>
    <dgm:pt modelId="{7A2FDB46-6147-40AC-8E0E-273CFEAF3034}" type="pres">
      <dgm:prSet presAssocID="{CBF5994A-72ED-4C4D-A812-BFAE2F15C6D6}" presName="spacing" presStyleCnt="0"/>
      <dgm:spPr/>
    </dgm:pt>
    <dgm:pt modelId="{0D871581-F8C9-4594-97A4-EA00FB706A42}" type="pres">
      <dgm:prSet presAssocID="{7E6892B9-E1C3-415D-B842-ED76C0514947}" presName="composite" presStyleCnt="0"/>
      <dgm:spPr/>
    </dgm:pt>
    <dgm:pt modelId="{9C9509DD-A063-431D-9038-1BB73623D5B6}" type="pres">
      <dgm:prSet presAssocID="{7E6892B9-E1C3-415D-B842-ED76C0514947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8CF1DB6-8AF9-4772-AA69-43AF16824AE6}" type="pres">
      <dgm:prSet presAssocID="{7E6892B9-E1C3-415D-B842-ED76C0514947}" presName="txShp" presStyleLbl="node1" presStyleIdx="1" presStyleCnt="3">
        <dgm:presLayoutVars>
          <dgm:bulletEnabled val="1"/>
        </dgm:presLayoutVars>
      </dgm:prSet>
      <dgm:spPr/>
    </dgm:pt>
    <dgm:pt modelId="{A18DD45B-C9D5-43D4-BA0E-52BD309F222A}" type="pres">
      <dgm:prSet presAssocID="{E78195D8-2FB7-49F8-87EC-C6F01A9F2BC2}" presName="spacing" presStyleCnt="0"/>
      <dgm:spPr/>
    </dgm:pt>
    <dgm:pt modelId="{4AAE01F6-5C66-43DB-A5B1-96F7D36E7D6F}" type="pres">
      <dgm:prSet presAssocID="{4E09C1BC-357A-449A-B2E3-C42BAEB9CBF2}" presName="composite" presStyleCnt="0"/>
      <dgm:spPr/>
    </dgm:pt>
    <dgm:pt modelId="{FDF5BC86-6C99-4DEE-9B4B-130A71B55D03}" type="pres">
      <dgm:prSet presAssocID="{4E09C1BC-357A-449A-B2E3-C42BAEB9CBF2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D10E9DF6-95BD-48C3-941B-63469E677641}" type="pres">
      <dgm:prSet presAssocID="{4E09C1BC-357A-449A-B2E3-C42BAEB9CBF2}" presName="txShp" presStyleLbl="node1" presStyleIdx="2" presStyleCnt="3">
        <dgm:presLayoutVars>
          <dgm:bulletEnabled val="1"/>
        </dgm:presLayoutVars>
      </dgm:prSet>
      <dgm:spPr/>
    </dgm:pt>
  </dgm:ptLst>
  <dgm:cxnLst>
    <dgm:cxn modelId="{1AC53E27-A678-4659-B9E3-9EED43442CA7}" srcId="{B042EC78-EA0C-4CC8-8F08-EF59CF91AE4D}" destId="{4E09C1BC-357A-449A-B2E3-C42BAEB9CBF2}" srcOrd="2" destOrd="0" parTransId="{5765149F-C050-4F58-BBE5-47FB73AA86DF}" sibTransId="{9550DAA2-D67C-4788-A425-631E2300F136}"/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7F3D023D-E744-402E-9190-9517A23B56C1}" srcId="{B042EC78-EA0C-4CC8-8F08-EF59CF91AE4D}" destId="{7E6892B9-E1C3-415D-B842-ED76C0514947}" srcOrd="1" destOrd="0" parTransId="{117A75A1-DFBD-4EE0-A97B-2AD3017438ED}" sibTransId="{E78195D8-2FB7-49F8-87EC-C6F01A9F2BC2}"/>
    <dgm:cxn modelId="{91CBDA48-814C-42E4-8035-A4B344E2D616}" type="presOf" srcId="{7E6892B9-E1C3-415D-B842-ED76C0514947}" destId="{18CF1DB6-8AF9-4772-AA69-43AF16824AE6}" srcOrd="0" destOrd="0" presId="urn:microsoft.com/office/officeart/2005/8/layout/vList3"/>
    <dgm:cxn modelId="{32C9DD72-4B5C-4A4D-9236-2F6F609D3E58}" type="presOf" srcId="{4E09C1BC-357A-449A-B2E3-C42BAEB9CBF2}" destId="{D10E9DF6-95BD-48C3-941B-63469E677641}" srcOrd="0" destOrd="0" presId="urn:microsoft.com/office/officeart/2005/8/layout/vList3"/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  <dgm:cxn modelId="{D82D2F6F-0B34-445E-974C-C6855EE8D7F9}" type="presParOf" srcId="{324F702D-F519-4D58-8810-C0EB358DF95B}" destId="{7A2FDB46-6147-40AC-8E0E-273CFEAF3034}" srcOrd="1" destOrd="0" presId="urn:microsoft.com/office/officeart/2005/8/layout/vList3"/>
    <dgm:cxn modelId="{62B368E6-F1C0-4619-8D38-5DF6EA62E450}" type="presParOf" srcId="{324F702D-F519-4D58-8810-C0EB358DF95B}" destId="{0D871581-F8C9-4594-97A4-EA00FB706A42}" srcOrd="2" destOrd="0" presId="urn:microsoft.com/office/officeart/2005/8/layout/vList3"/>
    <dgm:cxn modelId="{33A99DC7-7921-4869-B78F-B16A5F5EA1B7}" type="presParOf" srcId="{0D871581-F8C9-4594-97A4-EA00FB706A42}" destId="{9C9509DD-A063-431D-9038-1BB73623D5B6}" srcOrd="0" destOrd="0" presId="urn:microsoft.com/office/officeart/2005/8/layout/vList3"/>
    <dgm:cxn modelId="{E9AD08E9-D8BA-452F-BEE0-DB7C5506E071}" type="presParOf" srcId="{0D871581-F8C9-4594-97A4-EA00FB706A42}" destId="{18CF1DB6-8AF9-4772-AA69-43AF16824AE6}" srcOrd="1" destOrd="0" presId="urn:microsoft.com/office/officeart/2005/8/layout/vList3"/>
    <dgm:cxn modelId="{0FBA3618-AA0E-4A0E-AB99-D487D87F36C6}" type="presParOf" srcId="{324F702D-F519-4D58-8810-C0EB358DF95B}" destId="{A18DD45B-C9D5-43D4-BA0E-52BD309F222A}" srcOrd="3" destOrd="0" presId="urn:microsoft.com/office/officeart/2005/8/layout/vList3"/>
    <dgm:cxn modelId="{7A5D42E3-D2FF-4D97-AD6C-E48F4EC24398}" type="presParOf" srcId="{324F702D-F519-4D58-8810-C0EB358DF95B}" destId="{4AAE01F6-5C66-43DB-A5B1-96F7D36E7D6F}" srcOrd="4" destOrd="0" presId="urn:microsoft.com/office/officeart/2005/8/layout/vList3"/>
    <dgm:cxn modelId="{739832AF-E3E4-4032-94AC-ADF5C719F36F}" type="presParOf" srcId="{4AAE01F6-5C66-43DB-A5B1-96F7D36E7D6F}" destId="{FDF5BC86-6C99-4DEE-9B4B-130A71B55D03}" srcOrd="0" destOrd="0" presId="urn:microsoft.com/office/officeart/2005/8/layout/vList3"/>
    <dgm:cxn modelId="{499B210C-3C29-4128-ACC7-5369A6467DFF}" type="presParOf" srcId="{4AAE01F6-5C66-43DB-A5B1-96F7D36E7D6F}" destId="{D10E9DF6-95BD-48C3-941B-63469E67764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/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7E6892B9-E1C3-415D-B842-ED76C051494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7A75A1-DFBD-4EE0-A97B-2AD3017438ED}" type="parTrans" cxnId="{7F3D023D-E744-402E-9190-9517A23B56C1}">
      <dgm:prSet/>
      <dgm:spPr/>
      <dgm:t>
        <a:bodyPr/>
        <a:lstStyle/>
        <a:p>
          <a:endParaRPr lang="en-US"/>
        </a:p>
      </dgm:t>
    </dgm:pt>
    <dgm:pt modelId="{E78195D8-2FB7-49F8-87EC-C6F01A9F2BC2}" type="sibTrans" cxnId="{7F3D023D-E744-402E-9190-9517A23B56C1}">
      <dgm:prSet/>
      <dgm:spPr/>
      <dgm:t>
        <a:bodyPr/>
        <a:lstStyle/>
        <a:p>
          <a:endParaRPr lang="en-US"/>
        </a:p>
      </dgm:t>
    </dgm:pt>
    <dgm:pt modelId="{4E09C1BC-357A-449A-B2E3-C42BAEB9CBF2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65149F-C050-4F58-BBE5-47FB73AA86DF}" type="parTrans" cxnId="{1AC53E27-A678-4659-B9E3-9EED43442CA7}">
      <dgm:prSet/>
      <dgm:spPr/>
      <dgm:t>
        <a:bodyPr/>
        <a:lstStyle/>
        <a:p>
          <a:endParaRPr lang="en-US"/>
        </a:p>
      </dgm:t>
    </dgm:pt>
    <dgm:pt modelId="{9550DAA2-D67C-4788-A425-631E2300F136}" type="sibTrans" cxnId="{1AC53E27-A678-4659-B9E3-9EED43442CA7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</dgm:pt>
    <dgm:pt modelId="{A7CD6A37-8EED-463D-B29C-52E9186511E5}" type="pres">
      <dgm:prSet presAssocID="{265FB39D-10B8-47DA-8155-F75F93432E29}" presName="txShp" presStyleLbl="node1" presStyleIdx="0" presStyleCnt="3">
        <dgm:presLayoutVars>
          <dgm:bulletEnabled val="1"/>
        </dgm:presLayoutVars>
      </dgm:prSet>
      <dgm:spPr/>
    </dgm:pt>
    <dgm:pt modelId="{7A2FDB46-6147-40AC-8E0E-273CFEAF3034}" type="pres">
      <dgm:prSet presAssocID="{CBF5994A-72ED-4C4D-A812-BFAE2F15C6D6}" presName="spacing" presStyleCnt="0"/>
      <dgm:spPr/>
    </dgm:pt>
    <dgm:pt modelId="{0D871581-F8C9-4594-97A4-EA00FB706A42}" type="pres">
      <dgm:prSet presAssocID="{7E6892B9-E1C3-415D-B842-ED76C0514947}" presName="composite" presStyleCnt="0"/>
      <dgm:spPr/>
    </dgm:pt>
    <dgm:pt modelId="{9C9509DD-A063-431D-9038-1BB73623D5B6}" type="pres">
      <dgm:prSet presAssocID="{7E6892B9-E1C3-415D-B842-ED76C0514947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18CF1DB6-8AF9-4772-AA69-43AF16824AE6}" type="pres">
      <dgm:prSet presAssocID="{7E6892B9-E1C3-415D-B842-ED76C0514947}" presName="txShp" presStyleLbl="node1" presStyleIdx="1" presStyleCnt="3">
        <dgm:presLayoutVars>
          <dgm:bulletEnabled val="1"/>
        </dgm:presLayoutVars>
      </dgm:prSet>
      <dgm:spPr/>
    </dgm:pt>
    <dgm:pt modelId="{A18DD45B-C9D5-43D4-BA0E-52BD309F222A}" type="pres">
      <dgm:prSet presAssocID="{E78195D8-2FB7-49F8-87EC-C6F01A9F2BC2}" presName="spacing" presStyleCnt="0"/>
      <dgm:spPr/>
    </dgm:pt>
    <dgm:pt modelId="{4AAE01F6-5C66-43DB-A5B1-96F7D36E7D6F}" type="pres">
      <dgm:prSet presAssocID="{4E09C1BC-357A-449A-B2E3-C42BAEB9CBF2}" presName="composite" presStyleCnt="0"/>
      <dgm:spPr/>
    </dgm:pt>
    <dgm:pt modelId="{FDF5BC86-6C99-4DEE-9B4B-130A71B55D03}" type="pres">
      <dgm:prSet presAssocID="{4E09C1BC-357A-449A-B2E3-C42BAEB9CBF2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10E9DF6-95BD-48C3-941B-63469E677641}" type="pres">
      <dgm:prSet presAssocID="{4E09C1BC-357A-449A-B2E3-C42BAEB9CBF2}" presName="txShp" presStyleLbl="node1" presStyleIdx="2" presStyleCnt="3">
        <dgm:presLayoutVars>
          <dgm:bulletEnabled val="1"/>
        </dgm:presLayoutVars>
      </dgm:prSet>
      <dgm:spPr/>
    </dgm:pt>
  </dgm:ptLst>
  <dgm:cxnLst>
    <dgm:cxn modelId="{1AC53E27-A678-4659-B9E3-9EED43442CA7}" srcId="{B042EC78-EA0C-4CC8-8F08-EF59CF91AE4D}" destId="{4E09C1BC-357A-449A-B2E3-C42BAEB9CBF2}" srcOrd="2" destOrd="0" parTransId="{5765149F-C050-4F58-BBE5-47FB73AA86DF}" sibTransId="{9550DAA2-D67C-4788-A425-631E2300F136}"/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7F3D023D-E744-402E-9190-9517A23B56C1}" srcId="{B042EC78-EA0C-4CC8-8F08-EF59CF91AE4D}" destId="{7E6892B9-E1C3-415D-B842-ED76C0514947}" srcOrd="1" destOrd="0" parTransId="{117A75A1-DFBD-4EE0-A97B-2AD3017438ED}" sibTransId="{E78195D8-2FB7-49F8-87EC-C6F01A9F2BC2}"/>
    <dgm:cxn modelId="{91CBDA48-814C-42E4-8035-A4B344E2D616}" type="presOf" srcId="{7E6892B9-E1C3-415D-B842-ED76C0514947}" destId="{18CF1DB6-8AF9-4772-AA69-43AF16824AE6}" srcOrd="0" destOrd="0" presId="urn:microsoft.com/office/officeart/2005/8/layout/vList3"/>
    <dgm:cxn modelId="{32C9DD72-4B5C-4A4D-9236-2F6F609D3E58}" type="presOf" srcId="{4E09C1BC-357A-449A-B2E3-C42BAEB9CBF2}" destId="{D10E9DF6-95BD-48C3-941B-63469E677641}" srcOrd="0" destOrd="0" presId="urn:microsoft.com/office/officeart/2005/8/layout/vList3"/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  <dgm:cxn modelId="{D82D2F6F-0B34-445E-974C-C6855EE8D7F9}" type="presParOf" srcId="{324F702D-F519-4D58-8810-C0EB358DF95B}" destId="{7A2FDB46-6147-40AC-8E0E-273CFEAF3034}" srcOrd="1" destOrd="0" presId="urn:microsoft.com/office/officeart/2005/8/layout/vList3"/>
    <dgm:cxn modelId="{62B368E6-F1C0-4619-8D38-5DF6EA62E450}" type="presParOf" srcId="{324F702D-F519-4D58-8810-C0EB358DF95B}" destId="{0D871581-F8C9-4594-97A4-EA00FB706A42}" srcOrd="2" destOrd="0" presId="urn:microsoft.com/office/officeart/2005/8/layout/vList3"/>
    <dgm:cxn modelId="{33A99DC7-7921-4869-B78F-B16A5F5EA1B7}" type="presParOf" srcId="{0D871581-F8C9-4594-97A4-EA00FB706A42}" destId="{9C9509DD-A063-431D-9038-1BB73623D5B6}" srcOrd="0" destOrd="0" presId="urn:microsoft.com/office/officeart/2005/8/layout/vList3"/>
    <dgm:cxn modelId="{E9AD08E9-D8BA-452F-BEE0-DB7C5506E071}" type="presParOf" srcId="{0D871581-F8C9-4594-97A4-EA00FB706A42}" destId="{18CF1DB6-8AF9-4772-AA69-43AF16824AE6}" srcOrd="1" destOrd="0" presId="urn:microsoft.com/office/officeart/2005/8/layout/vList3"/>
    <dgm:cxn modelId="{0FBA3618-AA0E-4A0E-AB99-D487D87F36C6}" type="presParOf" srcId="{324F702D-F519-4D58-8810-C0EB358DF95B}" destId="{A18DD45B-C9D5-43D4-BA0E-52BD309F222A}" srcOrd="3" destOrd="0" presId="urn:microsoft.com/office/officeart/2005/8/layout/vList3"/>
    <dgm:cxn modelId="{7A5D42E3-D2FF-4D97-AD6C-E48F4EC24398}" type="presParOf" srcId="{324F702D-F519-4D58-8810-C0EB358DF95B}" destId="{4AAE01F6-5C66-43DB-A5B1-96F7D36E7D6F}" srcOrd="4" destOrd="0" presId="urn:microsoft.com/office/officeart/2005/8/layout/vList3"/>
    <dgm:cxn modelId="{739832AF-E3E4-4032-94AC-ADF5C719F36F}" type="presParOf" srcId="{4AAE01F6-5C66-43DB-A5B1-96F7D36E7D6F}" destId="{FDF5BC86-6C99-4DEE-9B4B-130A71B55D03}" srcOrd="0" destOrd="0" presId="urn:microsoft.com/office/officeart/2005/8/layout/vList3"/>
    <dgm:cxn modelId="{499B210C-3C29-4128-ACC7-5369A6467DFF}" type="presParOf" srcId="{4AAE01F6-5C66-43DB-A5B1-96F7D36E7D6F}" destId="{D10E9DF6-95BD-48C3-941B-63469E67764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1" custLinFactNeighborX="21982" custLinFactNeighborY="8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7CD6A37-8EED-463D-B29C-52E9186511E5}" type="pres">
      <dgm:prSet presAssocID="{265FB39D-10B8-47DA-8155-F75F93432E29}" presName="txShp" presStyleLbl="node1" presStyleIdx="0" presStyleCnt="1" custScaleX="87770">
        <dgm:presLayoutVars>
          <dgm:bulletEnabled val="1"/>
        </dgm:presLayoutVars>
      </dgm:prSet>
      <dgm:spPr/>
    </dgm:pt>
  </dgm:ptLst>
  <dgm:cxnLst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1" custLinFactNeighborX="21982" custLinFactNeighborY="8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A7CD6A37-8EED-463D-B29C-52E9186511E5}" type="pres">
      <dgm:prSet presAssocID="{265FB39D-10B8-47DA-8155-F75F93432E29}" presName="txShp" presStyleLbl="node1" presStyleIdx="0" presStyleCnt="1" custScaleX="87770">
        <dgm:presLayoutVars>
          <dgm:bulletEnabled val="1"/>
        </dgm:presLayoutVars>
      </dgm:prSet>
      <dgm:spPr/>
    </dgm:pt>
  </dgm:ptLst>
  <dgm:cxnLst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352776" y="3221"/>
          <a:ext cx="4227225" cy="1152095"/>
        </a:xfrm>
        <a:prstGeom prst="homePlat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3221"/>
        <a:ext cx="3939201" cy="1152095"/>
      </dsp:txXfrm>
    </dsp:sp>
    <dsp:sp modelId="{961E3C08-FA7A-46CB-BF6D-F12700EF841E}">
      <dsp:nvSpPr>
        <dsp:cNvPr id="0" name=""/>
        <dsp:cNvSpPr/>
      </dsp:nvSpPr>
      <dsp:spPr>
        <a:xfrm>
          <a:off x="776728" y="3221"/>
          <a:ext cx="1152095" cy="11520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F1DB6-8AF9-4772-AA69-43AF16824AE6}">
      <dsp:nvSpPr>
        <dsp:cNvPr id="0" name=""/>
        <dsp:cNvSpPr/>
      </dsp:nvSpPr>
      <dsp:spPr>
        <a:xfrm rot="10800000">
          <a:off x="1352776" y="1499225"/>
          <a:ext cx="4227225" cy="1152095"/>
        </a:xfrm>
        <a:prstGeom prst="homePlat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1499225"/>
        <a:ext cx="3939201" cy="1152095"/>
      </dsp:txXfrm>
    </dsp:sp>
    <dsp:sp modelId="{9C9509DD-A063-431D-9038-1BB73623D5B6}">
      <dsp:nvSpPr>
        <dsp:cNvPr id="0" name=""/>
        <dsp:cNvSpPr/>
      </dsp:nvSpPr>
      <dsp:spPr>
        <a:xfrm>
          <a:off x="776728" y="1499225"/>
          <a:ext cx="1152095" cy="11520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E9DF6-95BD-48C3-941B-63469E677641}">
      <dsp:nvSpPr>
        <dsp:cNvPr id="0" name=""/>
        <dsp:cNvSpPr/>
      </dsp:nvSpPr>
      <dsp:spPr>
        <a:xfrm rot="10800000">
          <a:off x="1352776" y="2995229"/>
          <a:ext cx="4227225" cy="1152095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2995229"/>
        <a:ext cx="3939201" cy="1152095"/>
      </dsp:txXfrm>
    </dsp:sp>
    <dsp:sp modelId="{FDF5BC86-6C99-4DEE-9B4B-130A71B55D03}">
      <dsp:nvSpPr>
        <dsp:cNvPr id="0" name=""/>
        <dsp:cNvSpPr/>
      </dsp:nvSpPr>
      <dsp:spPr>
        <a:xfrm>
          <a:off x="776728" y="2995229"/>
          <a:ext cx="1152095" cy="11520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352776" y="3221"/>
          <a:ext cx="4227225" cy="11520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3221"/>
        <a:ext cx="3939201" cy="1152095"/>
      </dsp:txXfrm>
    </dsp:sp>
    <dsp:sp modelId="{961E3C08-FA7A-46CB-BF6D-F12700EF841E}">
      <dsp:nvSpPr>
        <dsp:cNvPr id="0" name=""/>
        <dsp:cNvSpPr/>
      </dsp:nvSpPr>
      <dsp:spPr>
        <a:xfrm>
          <a:off x="776728" y="3221"/>
          <a:ext cx="1152095" cy="11520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F1DB6-8AF9-4772-AA69-43AF16824AE6}">
      <dsp:nvSpPr>
        <dsp:cNvPr id="0" name=""/>
        <dsp:cNvSpPr/>
      </dsp:nvSpPr>
      <dsp:spPr>
        <a:xfrm rot="10800000">
          <a:off x="1352776" y="1499225"/>
          <a:ext cx="4227225" cy="1152095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1499225"/>
        <a:ext cx="3939201" cy="1152095"/>
      </dsp:txXfrm>
    </dsp:sp>
    <dsp:sp modelId="{9C9509DD-A063-431D-9038-1BB73623D5B6}">
      <dsp:nvSpPr>
        <dsp:cNvPr id="0" name=""/>
        <dsp:cNvSpPr/>
      </dsp:nvSpPr>
      <dsp:spPr>
        <a:xfrm>
          <a:off x="776728" y="1499225"/>
          <a:ext cx="1152095" cy="11520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E9DF6-95BD-48C3-941B-63469E677641}">
      <dsp:nvSpPr>
        <dsp:cNvPr id="0" name=""/>
        <dsp:cNvSpPr/>
      </dsp:nvSpPr>
      <dsp:spPr>
        <a:xfrm rot="10800000">
          <a:off x="1352776" y="2995229"/>
          <a:ext cx="4227225" cy="1152095"/>
        </a:xfrm>
        <a:prstGeom prst="homePlat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2995229"/>
        <a:ext cx="3939201" cy="1152095"/>
      </dsp:txXfrm>
    </dsp:sp>
    <dsp:sp modelId="{FDF5BC86-6C99-4DEE-9B4B-130A71B55D03}">
      <dsp:nvSpPr>
        <dsp:cNvPr id="0" name=""/>
        <dsp:cNvSpPr/>
      </dsp:nvSpPr>
      <dsp:spPr>
        <a:xfrm>
          <a:off x="776728" y="2995229"/>
          <a:ext cx="1152095" cy="11520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928978" y="0"/>
          <a:ext cx="4209402" cy="1124274"/>
        </a:xfrm>
        <a:prstGeom prst="homePlat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77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210046" y="0"/>
        <a:ext cx="3928334" cy="1124274"/>
      </dsp:txXfrm>
    </dsp:sp>
    <dsp:sp modelId="{961E3C08-FA7A-46CB-BF6D-F12700EF841E}">
      <dsp:nvSpPr>
        <dsp:cNvPr id="0" name=""/>
        <dsp:cNvSpPr/>
      </dsp:nvSpPr>
      <dsp:spPr>
        <a:xfrm>
          <a:off x="1320707" y="0"/>
          <a:ext cx="1124274" cy="112427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928978" y="0"/>
          <a:ext cx="4209402" cy="1124274"/>
        </a:xfrm>
        <a:prstGeom prst="homePlate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774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210046" y="0"/>
        <a:ext cx="3928334" cy="1124274"/>
      </dsp:txXfrm>
    </dsp:sp>
    <dsp:sp modelId="{961E3C08-FA7A-46CB-BF6D-F12700EF841E}">
      <dsp:nvSpPr>
        <dsp:cNvPr id="0" name=""/>
        <dsp:cNvSpPr/>
      </dsp:nvSpPr>
      <dsp:spPr>
        <a:xfrm>
          <a:off x="1320707" y="0"/>
          <a:ext cx="1124274" cy="112427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sv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72.svg"/><Relationship Id="rId21" Type="http://schemas.openxmlformats.org/officeDocument/2006/relationships/image" Target="../media/image54.svg"/><Relationship Id="rId34" Type="http://schemas.openxmlformats.org/officeDocument/2006/relationships/image" Target="../media/image67.png"/><Relationship Id="rId42" Type="http://schemas.openxmlformats.org/officeDocument/2006/relationships/image" Target="../media/image75.png"/><Relationship Id="rId47" Type="http://schemas.openxmlformats.org/officeDocument/2006/relationships/image" Target="../media/image80.svg"/><Relationship Id="rId50" Type="http://schemas.openxmlformats.org/officeDocument/2006/relationships/image" Target="../media/image83.pn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6" Type="http://schemas.openxmlformats.org/officeDocument/2006/relationships/image" Target="../media/image49.png"/><Relationship Id="rId29" Type="http://schemas.openxmlformats.org/officeDocument/2006/relationships/image" Target="../media/image62.svg"/><Relationship Id="rId11" Type="http://schemas.openxmlformats.org/officeDocument/2006/relationships/image" Target="../media/image44.sv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svg"/><Relationship Id="rId40" Type="http://schemas.openxmlformats.org/officeDocument/2006/relationships/image" Target="../media/image73.png"/><Relationship Id="rId45" Type="http://schemas.openxmlformats.org/officeDocument/2006/relationships/image" Target="../media/image78.svg"/><Relationship Id="rId5" Type="http://schemas.openxmlformats.org/officeDocument/2006/relationships/image" Target="../media/image38.svg"/><Relationship Id="rId15" Type="http://schemas.openxmlformats.org/officeDocument/2006/relationships/image" Target="../media/image48.svg"/><Relationship Id="rId23" Type="http://schemas.openxmlformats.org/officeDocument/2006/relationships/image" Target="../media/image56.sv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49" Type="http://schemas.openxmlformats.org/officeDocument/2006/relationships/image" Target="../media/image82.svg"/><Relationship Id="rId10" Type="http://schemas.openxmlformats.org/officeDocument/2006/relationships/image" Target="../media/image43.png"/><Relationship Id="rId19" Type="http://schemas.openxmlformats.org/officeDocument/2006/relationships/image" Target="../media/image52.svg"/><Relationship Id="rId31" Type="http://schemas.openxmlformats.org/officeDocument/2006/relationships/image" Target="../media/image64.svg"/><Relationship Id="rId44" Type="http://schemas.openxmlformats.org/officeDocument/2006/relationships/image" Target="../media/image77.png"/><Relationship Id="rId52" Type="http://schemas.openxmlformats.org/officeDocument/2006/relationships/image" Target="../media/image2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svg"/><Relationship Id="rId30" Type="http://schemas.openxmlformats.org/officeDocument/2006/relationships/image" Target="../media/image63.png"/><Relationship Id="rId35" Type="http://schemas.openxmlformats.org/officeDocument/2006/relationships/image" Target="../media/image68.svg"/><Relationship Id="rId43" Type="http://schemas.openxmlformats.org/officeDocument/2006/relationships/image" Target="../media/image76.svg"/><Relationship Id="rId48" Type="http://schemas.openxmlformats.org/officeDocument/2006/relationships/image" Target="../media/image81.png"/><Relationship Id="rId8" Type="http://schemas.openxmlformats.org/officeDocument/2006/relationships/image" Target="../media/image41.png"/><Relationship Id="rId51" Type="http://schemas.openxmlformats.org/officeDocument/2006/relationships/image" Target="../media/image84.svg"/><Relationship Id="rId3" Type="http://schemas.openxmlformats.org/officeDocument/2006/relationships/image" Target="../media/image36.svg"/><Relationship Id="rId12" Type="http://schemas.openxmlformats.org/officeDocument/2006/relationships/image" Target="../media/image45.png"/><Relationship Id="rId17" Type="http://schemas.openxmlformats.org/officeDocument/2006/relationships/image" Target="../media/image50.svg"/><Relationship Id="rId25" Type="http://schemas.openxmlformats.org/officeDocument/2006/relationships/image" Target="../media/image58.svg"/><Relationship Id="rId33" Type="http://schemas.openxmlformats.org/officeDocument/2006/relationships/image" Target="../media/image66.svg"/><Relationship Id="rId38" Type="http://schemas.openxmlformats.org/officeDocument/2006/relationships/image" Target="../media/image71.png"/><Relationship Id="rId46" Type="http://schemas.openxmlformats.org/officeDocument/2006/relationships/image" Target="../media/image79.png"/><Relationship Id="rId20" Type="http://schemas.openxmlformats.org/officeDocument/2006/relationships/image" Target="../media/image53.png"/><Relationship Id="rId41" Type="http://schemas.openxmlformats.org/officeDocument/2006/relationships/image" Target="../media/image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pn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698" y="2377318"/>
            <a:ext cx="15887701" cy="3414306"/>
            <a:chOff x="-1" y="-620055"/>
            <a:chExt cx="19387375" cy="5350095"/>
          </a:xfrm>
        </p:grpSpPr>
        <p:sp>
          <p:nvSpPr>
            <p:cNvPr id="5" name="TextBox 5"/>
            <p:cNvSpPr txBox="1"/>
            <p:nvPr/>
          </p:nvSpPr>
          <p:spPr>
            <a:xfrm>
              <a:off x="3231229" y="-620055"/>
              <a:ext cx="13343350" cy="33759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6800"/>
                </a:lnSpc>
              </a:pP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Đồ</a:t>
              </a:r>
              <a:r>
                <a:rPr lang="en-US" sz="8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Án</a:t>
              </a:r>
              <a:r>
                <a:rPr lang="en-US" sz="8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Chuyên</a:t>
              </a:r>
              <a:r>
                <a:rPr lang="en-US" sz="8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Ngành</a:t>
              </a:r>
              <a:endParaRPr lang="en-US" sz="88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3042078"/>
              <a:ext cx="19387375" cy="1687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Đánh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hiệu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thuật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toán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tối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bầy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đàn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(PSO)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việc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khai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RFID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giám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sát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sinh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lớp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endPara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bin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49891" y="7263052"/>
            <a:ext cx="5981701" cy="1582183"/>
            <a:chOff x="-1" y="-1133799"/>
            <a:chExt cx="7074949" cy="2109579"/>
          </a:xfrm>
        </p:grpSpPr>
        <p:sp>
          <p:nvSpPr>
            <p:cNvPr id="8" name="TextBox 8"/>
            <p:cNvSpPr txBox="1"/>
            <p:nvPr/>
          </p:nvSpPr>
          <p:spPr>
            <a:xfrm>
              <a:off x="-1" y="-460512"/>
              <a:ext cx="7074949" cy="14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Huỳnh Vĩ Khang		2001215850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Đào </a:t>
              </a:r>
              <a:r>
                <a:rPr lang="en-US" sz="30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Quí</a:t>
              </a:r>
              <a:r>
                <a:rPr lang="en-US" sz="30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Mùi 		2001215964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-1133799"/>
              <a:ext cx="707494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Thành </a:t>
              </a:r>
              <a:r>
                <a:rPr lang="en-US" sz="3000" b="1" dirty="0" err="1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viên</a:t>
              </a:r>
              <a:r>
                <a:rPr lang="en-US" sz="3000" b="1" dirty="0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nhóm</a:t>
              </a:r>
              <a:r>
                <a:rPr lang="en-US" sz="3000" b="1" dirty="0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: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698" y="7263052"/>
            <a:ext cx="7686457" cy="49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Giảng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viên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hướng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dẫn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Nguyễn</a:t>
            </a:r>
            <a:r>
              <a:rPr lang="en-US" sz="3000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Văn </a:t>
            </a:r>
            <a:r>
              <a:rPr lang="en-US" sz="3000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Tùng</a:t>
            </a:r>
            <a:endParaRPr lang="en-US" sz="3000" dirty="0">
              <a:solidFill>
                <a:srgbClr val="000000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pic>
        <p:nvPicPr>
          <p:cNvPr id="14" name="Picture 13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261457" y="196617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2"/>
          <p:cNvSpPr/>
          <p:nvPr/>
        </p:nvSpPr>
        <p:spPr>
          <a:xfrm rot="-5400000">
            <a:off x="3163315" y="6008423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35267" y="2514661"/>
            <a:ext cx="463213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Mô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phỏng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981504"/>
                  </p:ext>
                </p:extLst>
              </p:nvPr>
            </p:nvGraphicFramePr>
            <p:xfrm>
              <a:off x="7748724" y="2213040"/>
              <a:ext cx="9243876" cy="75907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68776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4575100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4679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 trị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61155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265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=0.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=0.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mục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tiêu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𝑓𝑖𝑡𝑛𝑒𝑠𝑠</m:t>
                                </m:r>
                                <m:r>
                                  <a:rPr lang="en-U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sSub>
                                  <m:sSub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(hệ số tương tác giữa các cá thể)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(hệ số tương tác toàn quần thể)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vi-VN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(hằng số hỗn loạn)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ban đầu)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79256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tối thiểu)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4679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vi-VN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77981504"/>
                  </p:ext>
                </p:extLst>
              </p:nvPr>
            </p:nvGraphicFramePr>
            <p:xfrm>
              <a:off x="7748724" y="2213040"/>
              <a:ext cx="9243876" cy="75907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68776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4575100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4679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 trị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61155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265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130" t="-182653" r="-533" b="-9979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mục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tiêu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130" t="-242982" r="-533" b="-75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1" t="-528070" r="-98564" b="-47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1" t="-628070" r="-98564" b="-37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1" t="-855670" r="-98564" b="-3381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1" t="-813158" r="-98564" b="-1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7925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1" t="-800769" r="-98564" b="-6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4679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vi-VN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 descr="Kiếm việc làm trên Mạng tuyển dụng trực tuyế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465946" y="5528536"/>
            <a:ext cx="7012977" cy="44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23581" y="7181342"/>
            <a:ext cx="2109058" cy="2179905"/>
          </a:xfrm>
          <a:custGeom>
            <a:avLst/>
            <a:gdLst/>
            <a:ahLst/>
            <a:cxnLst/>
            <a:rect l="l" t="t" r="r" b="b"/>
            <a:pathLst>
              <a:path w="2109058" h="2179905">
                <a:moveTo>
                  <a:pt x="0" y="0"/>
                </a:moveTo>
                <a:lnTo>
                  <a:pt x="2109058" y="0"/>
                </a:lnTo>
                <a:lnTo>
                  <a:pt x="2109058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82831" y="1680337"/>
            <a:ext cx="2258969" cy="2179905"/>
          </a:xfrm>
          <a:custGeom>
            <a:avLst/>
            <a:gdLst/>
            <a:ahLst/>
            <a:cxnLst/>
            <a:rect l="l" t="t" r="r" b="b"/>
            <a:pathLst>
              <a:path w="2258969" h="2179905">
                <a:moveTo>
                  <a:pt x="0" y="0"/>
                </a:moveTo>
                <a:lnTo>
                  <a:pt x="2258969" y="0"/>
                </a:lnTo>
                <a:lnTo>
                  <a:pt x="2258969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72793" y="1680337"/>
            <a:ext cx="1907417" cy="2179905"/>
          </a:xfrm>
          <a:custGeom>
            <a:avLst/>
            <a:gdLst/>
            <a:ahLst/>
            <a:cxnLst/>
            <a:rect l="l" t="t" r="r" b="b"/>
            <a:pathLst>
              <a:path w="1907417" h="2179905">
                <a:moveTo>
                  <a:pt x="0" y="0"/>
                </a:moveTo>
                <a:lnTo>
                  <a:pt x="1907417" y="0"/>
                </a:lnTo>
                <a:lnTo>
                  <a:pt x="1907417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72933" y="7181342"/>
            <a:ext cx="2032761" cy="2179905"/>
          </a:xfrm>
          <a:custGeom>
            <a:avLst/>
            <a:gdLst/>
            <a:ahLst/>
            <a:cxnLst/>
            <a:rect l="l" t="t" r="r" b="b"/>
            <a:pathLst>
              <a:path w="2032761" h="2179905">
                <a:moveTo>
                  <a:pt x="0" y="0"/>
                </a:moveTo>
                <a:lnTo>
                  <a:pt x="2032761" y="0"/>
                </a:lnTo>
                <a:lnTo>
                  <a:pt x="2032761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36008" y="4430840"/>
            <a:ext cx="1980989" cy="2179905"/>
          </a:xfrm>
          <a:custGeom>
            <a:avLst/>
            <a:gdLst/>
            <a:ahLst/>
            <a:cxnLst/>
            <a:rect l="l" t="t" r="r" b="b"/>
            <a:pathLst>
              <a:path w="1980989" h="2179905">
                <a:moveTo>
                  <a:pt x="0" y="0"/>
                </a:moveTo>
                <a:lnTo>
                  <a:pt x="1980988" y="0"/>
                </a:lnTo>
                <a:lnTo>
                  <a:pt x="1980988" y="2179904"/>
                </a:lnTo>
                <a:lnTo>
                  <a:pt x="0" y="2179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688158" y="4430840"/>
            <a:ext cx="2179905" cy="2179905"/>
          </a:xfrm>
          <a:custGeom>
            <a:avLst/>
            <a:gdLst/>
            <a:ahLst/>
            <a:cxnLst/>
            <a:rect l="l" t="t" r="r" b="b"/>
            <a:pathLst>
              <a:path w="2179905" h="2179905">
                <a:moveTo>
                  <a:pt x="0" y="0"/>
                </a:moveTo>
                <a:lnTo>
                  <a:pt x="2179905" y="0"/>
                </a:lnTo>
                <a:lnTo>
                  <a:pt x="2179905" y="2179904"/>
                </a:lnTo>
                <a:lnTo>
                  <a:pt x="0" y="2179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597958" y="7506706"/>
            <a:ext cx="2257087" cy="1529176"/>
          </a:xfrm>
          <a:custGeom>
            <a:avLst/>
            <a:gdLst/>
            <a:ahLst/>
            <a:cxnLst/>
            <a:rect l="l" t="t" r="r" b="b"/>
            <a:pathLst>
              <a:path w="2257087" h="1529176">
                <a:moveTo>
                  <a:pt x="0" y="0"/>
                </a:moveTo>
                <a:lnTo>
                  <a:pt x="2257087" y="0"/>
                </a:lnTo>
                <a:lnTo>
                  <a:pt x="2257087" y="1529177"/>
                </a:lnTo>
                <a:lnTo>
                  <a:pt x="0" y="15291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593211" y="4430840"/>
            <a:ext cx="2218733" cy="2179905"/>
          </a:xfrm>
          <a:custGeom>
            <a:avLst/>
            <a:gdLst/>
            <a:ahLst/>
            <a:cxnLst/>
            <a:rect l="l" t="t" r="r" b="b"/>
            <a:pathLst>
              <a:path w="2218733" h="2179905">
                <a:moveTo>
                  <a:pt x="0" y="0"/>
                </a:moveTo>
                <a:lnTo>
                  <a:pt x="2218732" y="0"/>
                </a:lnTo>
                <a:lnTo>
                  <a:pt x="2218732" y="2179904"/>
                </a:lnTo>
                <a:lnTo>
                  <a:pt x="0" y="2179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44420" y="1695370"/>
            <a:ext cx="2867380" cy="2164872"/>
          </a:xfrm>
          <a:custGeom>
            <a:avLst/>
            <a:gdLst/>
            <a:ahLst/>
            <a:cxnLst/>
            <a:rect l="l" t="t" r="r" b="b"/>
            <a:pathLst>
              <a:path w="2867380" h="2164872">
                <a:moveTo>
                  <a:pt x="0" y="0"/>
                </a:moveTo>
                <a:lnTo>
                  <a:pt x="2867380" y="0"/>
                </a:lnTo>
                <a:lnTo>
                  <a:pt x="2867380" y="2164872"/>
                </a:lnTo>
                <a:lnTo>
                  <a:pt x="0" y="2164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7516221" y="1130664"/>
            <a:ext cx="42878218" cy="828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A graph with circles and dots&#10;&#10;Description automatically generate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154" y="1996814"/>
            <a:ext cx="6986322" cy="70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6782859" y="239189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2" y="1964718"/>
            <a:ext cx="7062715" cy="693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6365199" y="1471457"/>
            <a:ext cx="45594113" cy="127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116" y="1954104"/>
            <a:ext cx="7074686" cy="696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/>
          <p:nvPr/>
        </p:nvPicPr>
        <p:blipFill>
          <a:blip r:embed="rId14"/>
          <a:stretch>
            <a:fillRect/>
          </a:stretch>
        </p:blipFill>
        <p:spPr>
          <a:xfrm>
            <a:off x="1324591" y="1884114"/>
            <a:ext cx="6729736" cy="7076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85914" y="9344680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3.2m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85914" y="9344680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1.6m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85914" y="9344680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0.8m</a:t>
            </a:r>
          </a:p>
        </p:txBody>
      </p:sp>
      <p:pic>
        <p:nvPicPr>
          <p:cNvPr id="29" name="Picture 28"/>
          <p:cNvPicPr/>
          <p:nvPr/>
        </p:nvPicPr>
        <p:blipFill>
          <a:blip r:embed="rId15"/>
          <a:stretch>
            <a:fillRect/>
          </a:stretch>
        </p:blipFill>
        <p:spPr>
          <a:xfrm>
            <a:off x="1324591" y="1884114"/>
            <a:ext cx="6729735" cy="7076125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16"/>
          <a:stretch>
            <a:fillRect/>
          </a:stretch>
        </p:blipFill>
        <p:spPr>
          <a:xfrm>
            <a:off x="1329919" y="1884114"/>
            <a:ext cx="6796508" cy="7018575"/>
          </a:xfrm>
          <a:prstGeom prst="rect">
            <a:avLst/>
          </a:prstGeom>
        </p:spPr>
      </p:pic>
      <p:pic>
        <p:nvPicPr>
          <p:cNvPr id="31" name="Picture 30" descr="Kiếm việc làm trên Mạng tuyển dụng trực tuyến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383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7" grpId="0"/>
      <p:bldP spid="27" grpId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3163315" y="5732863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235267" y="2239101"/>
            <a:ext cx="4301871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Kết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quả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6200" y="3120656"/>
            <a:ext cx="99822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Thuật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toán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K-means,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vượt trội hơn PSO cơ bản ở tất cả các kích thước ô lưới (1.6, 3.2, 0.8)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ộ bao phủ cao hơn (76%-86% so với 39%-46%)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nhiễu thấp hơn đáng kể (0%-9% so với 40%-57%)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dụng ít đầu đọc hơn, tiết kiệm tài nguyên.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Điều này chứng minh PSO hiện đại là giải pháp tối ưu, phù hợp cho các bài toán giám sát phức tạp và hiệu quả hơn PSO cơ bản.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-1396261" y="8910551"/>
            <a:ext cx="559360" cy="660446"/>
          </a:xfrm>
          <a:custGeom>
            <a:avLst/>
            <a:gdLst/>
            <a:ahLst/>
            <a:cxnLst/>
            <a:rect l="l" t="t" r="r" b="b"/>
            <a:pathLst>
              <a:path w="915018" h="1046279">
                <a:moveTo>
                  <a:pt x="0" y="0"/>
                </a:moveTo>
                <a:lnTo>
                  <a:pt x="915018" y="0"/>
                </a:lnTo>
                <a:lnTo>
                  <a:pt x="915018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4"/>
          <p:cNvSpPr/>
          <p:nvPr/>
        </p:nvSpPr>
        <p:spPr>
          <a:xfrm>
            <a:off x="-1436382" y="7342343"/>
            <a:ext cx="639602" cy="660446"/>
          </a:xfrm>
          <a:custGeom>
            <a:avLst/>
            <a:gdLst/>
            <a:ahLst/>
            <a:cxnLst/>
            <a:rect l="l" t="t" r="r" b="b"/>
            <a:pathLst>
              <a:path w="1046279" h="1046279">
                <a:moveTo>
                  <a:pt x="0" y="0"/>
                </a:moveTo>
                <a:lnTo>
                  <a:pt x="1046279" y="0"/>
                </a:lnTo>
                <a:lnTo>
                  <a:pt x="1046279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5"/>
          <p:cNvSpPr/>
          <p:nvPr/>
        </p:nvSpPr>
        <p:spPr>
          <a:xfrm>
            <a:off x="-1389231" y="5969986"/>
            <a:ext cx="545300" cy="388008"/>
          </a:xfrm>
          <a:custGeom>
            <a:avLst/>
            <a:gdLst/>
            <a:ahLst/>
            <a:cxnLst/>
            <a:rect l="l" t="t" r="r" b="b"/>
            <a:pathLst>
              <a:path w="892017" h="614681">
                <a:moveTo>
                  <a:pt x="0" y="0"/>
                </a:moveTo>
                <a:lnTo>
                  <a:pt x="892017" y="0"/>
                </a:lnTo>
                <a:lnTo>
                  <a:pt x="892017" y="614681"/>
                </a:lnTo>
                <a:lnTo>
                  <a:pt x="0" y="614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6"/>
          <p:cNvSpPr/>
          <p:nvPr/>
        </p:nvSpPr>
        <p:spPr>
          <a:xfrm>
            <a:off x="-1364985" y="4428107"/>
            <a:ext cx="496808" cy="644176"/>
          </a:xfrm>
          <a:custGeom>
            <a:avLst/>
            <a:gdLst/>
            <a:ahLst/>
            <a:cxnLst/>
            <a:rect l="l" t="t" r="r" b="b"/>
            <a:pathLst>
              <a:path w="812694" h="1020506">
                <a:moveTo>
                  <a:pt x="0" y="0"/>
                </a:moveTo>
                <a:lnTo>
                  <a:pt x="812694" y="0"/>
                </a:lnTo>
                <a:lnTo>
                  <a:pt x="812694" y="1020506"/>
                </a:lnTo>
                <a:lnTo>
                  <a:pt x="0" y="10205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7"/>
          <p:cNvSpPr/>
          <p:nvPr/>
        </p:nvSpPr>
        <p:spPr>
          <a:xfrm>
            <a:off x="-1389231" y="10417130"/>
            <a:ext cx="545300" cy="561022"/>
          </a:xfrm>
          <a:custGeom>
            <a:avLst/>
            <a:gdLst/>
            <a:ahLst/>
            <a:cxnLst/>
            <a:rect l="l" t="t" r="r" b="b"/>
            <a:pathLst>
              <a:path w="892017" h="888773">
                <a:moveTo>
                  <a:pt x="0" y="0"/>
                </a:moveTo>
                <a:lnTo>
                  <a:pt x="892017" y="0"/>
                </a:lnTo>
                <a:lnTo>
                  <a:pt x="892017" y="888773"/>
                </a:lnTo>
                <a:lnTo>
                  <a:pt x="0" y="888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8"/>
          <p:cNvSpPr/>
          <p:nvPr/>
        </p:nvSpPr>
        <p:spPr>
          <a:xfrm>
            <a:off x="3768181" y="10619905"/>
            <a:ext cx="534266" cy="155472"/>
          </a:xfrm>
          <a:custGeom>
            <a:avLst/>
            <a:gdLst/>
            <a:ahLst/>
            <a:cxnLst/>
            <a:rect l="l" t="t" r="r" b="b"/>
            <a:pathLst>
              <a:path w="873967" h="246300">
                <a:moveTo>
                  <a:pt x="0" y="0"/>
                </a:moveTo>
                <a:lnTo>
                  <a:pt x="873967" y="0"/>
                </a:lnTo>
                <a:lnTo>
                  <a:pt x="873967" y="246299"/>
                </a:lnTo>
                <a:lnTo>
                  <a:pt x="0" y="246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9"/>
          <p:cNvSpPr/>
          <p:nvPr/>
        </p:nvSpPr>
        <p:spPr>
          <a:xfrm>
            <a:off x="3692691" y="9019825"/>
            <a:ext cx="639602" cy="441898"/>
          </a:xfrm>
          <a:custGeom>
            <a:avLst/>
            <a:gdLst/>
            <a:ahLst/>
            <a:cxnLst/>
            <a:rect l="l" t="t" r="r" b="b"/>
            <a:pathLst>
              <a:path w="1046279" h="700056">
                <a:moveTo>
                  <a:pt x="0" y="0"/>
                </a:moveTo>
                <a:lnTo>
                  <a:pt x="1046279" y="0"/>
                </a:lnTo>
                <a:lnTo>
                  <a:pt x="1046279" y="700055"/>
                </a:lnTo>
                <a:lnTo>
                  <a:pt x="0" y="7000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10"/>
          <p:cNvSpPr/>
          <p:nvPr/>
        </p:nvSpPr>
        <p:spPr>
          <a:xfrm>
            <a:off x="3898383" y="5919823"/>
            <a:ext cx="545300" cy="488334"/>
          </a:xfrm>
          <a:custGeom>
            <a:avLst/>
            <a:gdLst/>
            <a:ahLst/>
            <a:cxnLst/>
            <a:rect l="l" t="t" r="r" b="b"/>
            <a:pathLst>
              <a:path w="892017" h="773622">
                <a:moveTo>
                  <a:pt x="0" y="0"/>
                </a:moveTo>
                <a:lnTo>
                  <a:pt x="892017" y="0"/>
                </a:lnTo>
                <a:lnTo>
                  <a:pt x="892017" y="773621"/>
                </a:lnTo>
                <a:lnTo>
                  <a:pt x="0" y="7736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11"/>
          <p:cNvSpPr/>
          <p:nvPr/>
        </p:nvSpPr>
        <p:spPr>
          <a:xfrm>
            <a:off x="3880106" y="4468660"/>
            <a:ext cx="403522" cy="563070"/>
          </a:xfrm>
          <a:custGeom>
            <a:avLst/>
            <a:gdLst/>
            <a:ahLst/>
            <a:cxnLst/>
            <a:rect l="l" t="t" r="r" b="b"/>
            <a:pathLst>
              <a:path w="660092" h="892017">
                <a:moveTo>
                  <a:pt x="0" y="0"/>
                </a:moveTo>
                <a:lnTo>
                  <a:pt x="660092" y="0"/>
                </a:lnTo>
                <a:lnTo>
                  <a:pt x="660092" y="892017"/>
                </a:lnTo>
                <a:lnTo>
                  <a:pt x="0" y="8920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12"/>
          <p:cNvSpPr/>
          <p:nvPr/>
        </p:nvSpPr>
        <p:spPr>
          <a:xfrm>
            <a:off x="3741908" y="7391031"/>
            <a:ext cx="512582" cy="563070"/>
          </a:xfrm>
          <a:custGeom>
            <a:avLst/>
            <a:gdLst/>
            <a:ahLst/>
            <a:cxnLst/>
            <a:rect l="l" t="t" r="r" b="b"/>
            <a:pathLst>
              <a:path w="838496" h="892017">
                <a:moveTo>
                  <a:pt x="0" y="0"/>
                </a:moveTo>
                <a:lnTo>
                  <a:pt x="838496" y="0"/>
                </a:lnTo>
                <a:lnTo>
                  <a:pt x="838496" y="892017"/>
                </a:lnTo>
                <a:lnTo>
                  <a:pt x="0" y="8920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13"/>
          <p:cNvSpPr/>
          <p:nvPr/>
        </p:nvSpPr>
        <p:spPr>
          <a:xfrm>
            <a:off x="306711" y="9000567"/>
            <a:ext cx="639602" cy="480414"/>
          </a:xfrm>
          <a:custGeom>
            <a:avLst/>
            <a:gdLst/>
            <a:ahLst/>
            <a:cxnLst/>
            <a:rect l="l" t="t" r="r" b="b"/>
            <a:pathLst>
              <a:path w="1046279" h="761073">
                <a:moveTo>
                  <a:pt x="0" y="0"/>
                </a:moveTo>
                <a:lnTo>
                  <a:pt x="1046279" y="0"/>
                </a:lnTo>
                <a:lnTo>
                  <a:pt x="1046279" y="761073"/>
                </a:lnTo>
                <a:lnTo>
                  <a:pt x="0" y="76107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14"/>
          <p:cNvSpPr/>
          <p:nvPr/>
        </p:nvSpPr>
        <p:spPr>
          <a:xfrm>
            <a:off x="306711" y="7349548"/>
            <a:ext cx="639602" cy="646036"/>
          </a:xfrm>
          <a:custGeom>
            <a:avLst/>
            <a:gdLst/>
            <a:ahLst/>
            <a:cxnLst/>
            <a:rect l="l" t="t" r="r" b="b"/>
            <a:pathLst>
              <a:path w="1046279" h="1023451">
                <a:moveTo>
                  <a:pt x="0" y="0"/>
                </a:moveTo>
                <a:lnTo>
                  <a:pt x="1046279" y="0"/>
                </a:lnTo>
                <a:lnTo>
                  <a:pt x="1046279" y="1023451"/>
                </a:lnTo>
                <a:lnTo>
                  <a:pt x="0" y="102345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15"/>
          <p:cNvSpPr/>
          <p:nvPr/>
        </p:nvSpPr>
        <p:spPr>
          <a:xfrm>
            <a:off x="353862" y="5920335"/>
            <a:ext cx="545300" cy="487310"/>
          </a:xfrm>
          <a:custGeom>
            <a:avLst/>
            <a:gdLst/>
            <a:ahLst/>
            <a:cxnLst/>
            <a:rect l="l" t="t" r="r" b="b"/>
            <a:pathLst>
              <a:path w="892017" h="772000">
                <a:moveTo>
                  <a:pt x="0" y="0"/>
                </a:moveTo>
                <a:lnTo>
                  <a:pt x="892017" y="0"/>
                </a:lnTo>
                <a:lnTo>
                  <a:pt x="892017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16"/>
          <p:cNvSpPr/>
          <p:nvPr/>
        </p:nvSpPr>
        <p:spPr>
          <a:xfrm>
            <a:off x="353862" y="4469684"/>
            <a:ext cx="545300" cy="561022"/>
          </a:xfrm>
          <a:custGeom>
            <a:avLst/>
            <a:gdLst/>
            <a:ahLst/>
            <a:cxnLst/>
            <a:rect l="l" t="t" r="r" b="b"/>
            <a:pathLst>
              <a:path w="892017" h="888773">
                <a:moveTo>
                  <a:pt x="0" y="0"/>
                </a:moveTo>
                <a:lnTo>
                  <a:pt x="892017" y="0"/>
                </a:lnTo>
                <a:lnTo>
                  <a:pt x="892017" y="888773"/>
                </a:lnTo>
                <a:lnTo>
                  <a:pt x="0" y="88877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17"/>
          <p:cNvSpPr/>
          <p:nvPr/>
        </p:nvSpPr>
        <p:spPr>
          <a:xfrm>
            <a:off x="412002" y="10499901"/>
            <a:ext cx="429020" cy="395478"/>
          </a:xfrm>
          <a:custGeom>
            <a:avLst/>
            <a:gdLst/>
            <a:ahLst/>
            <a:cxnLst/>
            <a:rect l="l" t="t" r="r" b="b"/>
            <a:pathLst>
              <a:path w="701803" h="626518">
                <a:moveTo>
                  <a:pt x="0" y="0"/>
                </a:moveTo>
                <a:lnTo>
                  <a:pt x="701803" y="0"/>
                </a:lnTo>
                <a:lnTo>
                  <a:pt x="701803" y="626519"/>
                </a:lnTo>
                <a:lnTo>
                  <a:pt x="0" y="6265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18"/>
          <p:cNvSpPr/>
          <p:nvPr/>
        </p:nvSpPr>
        <p:spPr>
          <a:xfrm>
            <a:off x="2156158" y="8910551"/>
            <a:ext cx="393064" cy="660446"/>
          </a:xfrm>
          <a:custGeom>
            <a:avLst/>
            <a:gdLst/>
            <a:ahLst/>
            <a:cxnLst/>
            <a:rect l="l" t="t" r="r" b="b"/>
            <a:pathLst>
              <a:path w="642986" h="1046279">
                <a:moveTo>
                  <a:pt x="0" y="0"/>
                </a:moveTo>
                <a:lnTo>
                  <a:pt x="642986" y="0"/>
                </a:lnTo>
                <a:lnTo>
                  <a:pt x="642986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19"/>
          <p:cNvSpPr/>
          <p:nvPr/>
        </p:nvSpPr>
        <p:spPr>
          <a:xfrm>
            <a:off x="2140396" y="5890645"/>
            <a:ext cx="545300" cy="546690"/>
          </a:xfrm>
          <a:custGeom>
            <a:avLst/>
            <a:gdLst/>
            <a:ahLst/>
            <a:cxnLst/>
            <a:rect l="l" t="t" r="r" b="b"/>
            <a:pathLst>
              <a:path w="892017" h="866067">
                <a:moveTo>
                  <a:pt x="0" y="0"/>
                </a:moveTo>
                <a:lnTo>
                  <a:pt x="892016" y="0"/>
                </a:lnTo>
                <a:lnTo>
                  <a:pt x="892016" y="866067"/>
                </a:lnTo>
                <a:lnTo>
                  <a:pt x="0" y="86606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20"/>
          <p:cNvSpPr/>
          <p:nvPr/>
        </p:nvSpPr>
        <p:spPr>
          <a:xfrm>
            <a:off x="2140489" y="4541860"/>
            <a:ext cx="545300" cy="416670"/>
          </a:xfrm>
          <a:custGeom>
            <a:avLst/>
            <a:gdLst/>
            <a:ahLst/>
            <a:cxnLst/>
            <a:rect l="l" t="t" r="r" b="b"/>
            <a:pathLst>
              <a:path w="892017" h="660092">
                <a:moveTo>
                  <a:pt x="0" y="0"/>
                </a:moveTo>
                <a:lnTo>
                  <a:pt x="892017" y="0"/>
                </a:lnTo>
                <a:lnTo>
                  <a:pt x="892017" y="660092"/>
                </a:lnTo>
                <a:lnTo>
                  <a:pt x="0" y="660092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21"/>
          <p:cNvSpPr/>
          <p:nvPr/>
        </p:nvSpPr>
        <p:spPr>
          <a:xfrm>
            <a:off x="2257264" y="7391031"/>
            <a:ext cx="367830" cy="563070"/>
          </a:xfrm>
          <a:custGeom>
            <a:avLst/>
            <a:gdLst/>
            <a:ahLst/>
            <a:cxnLst/>
            <a:rect l="l" t="t" r="r" b="b"/>
            <a:pathLst>
              <a:path w="601706" h="892017">
                <a:moveTo>
                  <a:pt x="0" y="0"/>
                </a:moveTo>
                <a:lnTo>
                  <a:pt x="601706" y="0"/>
                </a:lnTo>
                <a:lnTo>
                  <a:pt x="601706" y="892017"/>
                </a:lnTo>
                <a:lnTo>
                  <a:pt x="0" y="89201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22"/>
          <p:cNvSpPr/>
          <p:nvPr/>
        </p:nvSpPr>
        <p:spPr>
          <a:xfrm>
            <a:off x="1949959" y="10429367"/>
            <a:ext cx="600394" cy="536548"/>
          </a:xfrm>
          <a:custGeom>
            <a:avLst/>
            <a:gdLst/>
            <a:ahLst/>
            <a:cxnLst/>
            <a:rect l="l" t="t" r="r" b="b"/>
            <a:pathLst>
              <a:path w="982142" h="849999">
                <a:moveTo>
                  <a:pt x="0" y="0"/>
                </a:moveTo>
                <a:lnTo>
                  <a:pt x="982142" y="0"/>
                </a:lnTo>
                <a:lnTo>
                  <a:pt x="982142" y="849999"/>
                </a:lnTo>
                <a:lnTo>
                  <a:pt x="0" y="84999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23"/>
          <p:cNvSpPr/>
          <p:nvPr/>
        </p:nvSpPr>
        <p:spPr>
          <a:xfrm>
            <a:off x="5457003" y="4502670"/>
            <a:ext cx="479428" cy="495050"/>
          </a:xfrm>
          <a:custGeom>
            <a:avLst/>
            <a:gdLst/>
            <a:ahLst/>
            <a:cxnLst/>
            <a:rect l="l" t="t" r="r" b="b"/>
            <a:pathLst>
              <a:path w="784259" h="784259">
                <a:moveTo>
                  <a:pt x="0" y="0"/>
                </a:moveTo>
                <a:lnTo>
                  <a:pt x="784260" y="0"/>
                </a:lnTo>
                <a:lnTo>
                  <a:pt x="784260" y="784260"/>
                </a:lnTo>
                <a:lnTo>
                  <a:pt x="0" y="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24"/>
          <p:cNvSpPr/>
          <p:nvPr/>
        </p:nvSpPr>
        <p:spPr>
          <a:xfrm>
            <a:off x="5468205" y="8910551"/>
            <a:ext cx="457024" cy="660446"/>
          </a:xfrm>
          <a:custGeom>
            <a:avLst/>
            <a:gdLst/>
            <a:ahLst/>
            <a:cxnLst/>
            <a:rect l="l" t="t" r="r" b="b"/>
            <a:pathLst>
              <a:path w="747614" h="1046279">
                <a:moveTo>
                  <a:pt x="0" y="0"/>
                </a:moveTo>
                <a:lnTo>
                  <a:pt x="747614" y="0"/>
                </a:lnTo>
                <a:lnTo>
                  <a:pt x="747614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25"/>
          <p:cNvSpPr/>
          <p:nvPr/>
        </p:nvSpPr>
        <p:spPr>
          <a:xfrm>
            <a:off x="5455122" y="10384382"/>
            <a:ext cx="483190" cy="626518"/>
          </a:xfrm>
          <a:custGeom>
            <a:avLst/>
            <a:gdLst/>
            <a:ahLst/>
            <a:cxnLst/>
            <a:rect l="l" t="t" r="r" b="b"/>
            <a:pathLst>
              <a:path w="790416" h="992531">
                <a:moveTo>
                  <a:pt x="0" y="0"/>
                </a:moveTo>
                <a:lnTo>
                  <a:pt x="790416" y="0"/>
                </a:lnTo>
                <a:lnTo>
                  <a:pt x="790416" y="992531"/>
                </a:lnTo>
                <a:lnTo>
                  <a:pt x="0" y="992531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26"/>
          <p:cNvSpPr/>
          <p:nvPr/>
        </p:nvSpPr>
        <p:spPr>
          <a:xfrm>
            <a:off x="5549027" y="5833767"/>
            <a:ext cx="295380" cy="660446"/>
          </a:xfrm>
          <a:custGeom>
            <a:avLst/>
            <a:gdLst/>
            <a:ahLst/>
            <a:cxnLst/>
            <a:rect l="l" t="t" r="r" b="b"/>
            <a:pathLst>
              <a:path w="483190" h="1046279">
                <a:moveTo>
                  <a:pt x="0" y="0"/>
                </a:moveTo>
                <a:lnTo>
                  <a:pt x="483190" y="0"/>
                </a:lnTo>
                <a:lnTo>
                  <a:pt x="483190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27"/>
          <p:cNvSpPr/>
          <p:nvPr/>
        </p:nvSpPr>
        <p:spPr>
          <a:xfrm>
            <a:off x="5409254" y="7375734"/>
            <a:ext cx="574926" cy="593662"/>
          </a:xfrm>
          <a:custGeom>
            <a:avLst/>
            <a:gdLst/>
            <a:ahLst/>
            <a:cxnLst/>
            <a:rect l="l" t="t" r="r" b="b"/>
            <a:pathLst>
              <a:path w="940482" h="940482">
                <a:moveTo>
                  <a:pt x="0" y="0"/>
                </a:moveTo>
                <a:lnTo>
                  <a:pt x="940482" y="0"/>
                </a:lnTo>
                <a:lnTo>
                  <a:pt x="940482" y="940483"/>
                </a:lnTo>
                <a:lnTo>
                  <a:pt x="0" y="940483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5" name="Picture 54" descr="Kiếm việc làm trên Mạng tuyển dụng trực tuyến"/>
          <p:cNvPicPr/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6484" y="3464697"/>
            <a:ext cx="12781336" cy="3950620"/>
            <a:chOff x="0" y="0"/>
            <a:chExt cx="1145014" cy="895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5014" cy="895659"/>
            </a:xfrm>
            <a:custGeom>
              <a:avLst/>
              <a:gdLst/>
              <a:ahLst/>
              <a:cxnLst/>
              <a:rect l="l" t="t" r="r" b="b"/>
              <a:pathLst>
                <a:path w="1145014" h="895659">
                  <a:moveTo>
                    <a:pt x="98499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4994" y="895659"/>
                  </a:lnTo>
                  <a:lnTo>
                    <a:pt x="1145014" y="735639"/>
                  </a:lnTo>
                  <a:lnTo>
                    <a:pt x="1145014" y="160020"/>
                  </a:lnTo>
                  <a:lnTo>
                    <a:pt x="984994" y="0"/>
                  </a:lnTo>
                  <a:close/>
                </a:path>
              </a:pathLst>
            </a:custGeom>
            <a:solidFill>
              <a:srgbClr val="F695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301" y="34925"/>
              <a:ext cx="381611" cy="797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vi-VN" sz="2200" b="1" dirty="0"/>
                <a:t>PSO</a:t>
              </a:r>
              <a:r>
                <a:rPr lang="vi-VN" sz="2200" dirty="0"/>
                <a:t> là công cụ mạnh mẽ để triển khai hệ thống </a:t>
              </a:r>
              <a:r>
                <a:rPr lang="vi-VN" sz="2200" b="1" dirty="0"/>
                <a:t>RFID giám sát sinh viên</a:t>
              </a:r>
              <a:r>
                <a:rPr lang="vi-VN" sz="2200" dirty="0"/>
                <a:t>, tối ưu hóa vị trí đầu đọc, phân bổ tài nguyên, và cải thiện hiệu suất.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93983" y="3452314"/>
            <a:ext cx="10034836" cy="3950620"/>
            <a:chOff x="0" y="0"/>
            <a:chExt cx="1140557" cy="895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0557" cy="895659"/>
            </a:xfrm>
            <a:custGeom>
              <a:avLst/>
              <a:gdLst/>
              <a:ahLst/>
              <a:cxnLst/>
              <a:rect l="l" t="t" r="r" b="b"/>
              <a:pathLst>
                <a:path w="1140557" h="895659">
                  <a:moveTo>
                    <a:pt x="98053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0537" y="895659"/>
                  </a:lnTo>
                  <a:lnTo>
                    <a:pt x="1140557" y="735639"/>
                  </a:lnTo>
                  <a:lnTo>
                    <a:pt x="1140557" y="160020"/>
                  </a:lnTo>
                  <a:lnTo>
                    <a:pt x="980537" y="0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94056" y="34925"/>
              <a:ext cx="522609" cy="797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vi-VN" sz="2200" b="1" dirty="0">
                  <a:latin typeface="+mj-lt"/>
                </a:rPr>
                <a:t>Ý nghĩa</a:t>
              </a:r>
              <a:r>
                <a:rPr lang="vi-VN" sz="2200" dirty="0">
                  <a:latin typeface="+mj-lt"/>
                </a:rPr>
                <a:t>: PSO giúp nâng cao hiệu suất hệ thống giám sát, cải thiện chất lượng giáo dục, và thúc đẩy xu hướng ứng dụng công nghệ trong quản lý học tập.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72146" y="3459934"/>
            <a:ext cx="6400802" cy="3960145"/>
            <a:chOff x="0" y="0"/>
            <a:chExt cx="812800" cy="8708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70843"/>
            </a:xfrm>
            <a:custGeom>
              <a:avLst/>
              <a:gdLst/>
              <a:ahLst/>
              <a:cxnLst/>
              <a:rect l="l" t="t" r="r" b="b"/>
              <a:pathLst>
                <a:path w="812800" h="870843">
                  <a:moveTo>
                    <a:pt x="574675" y="0"/>
                  </a:moveTo>
                  <a:lnTo>
                    <a:pt x="812800" y="238125"/>
                  </a:lnTo>
                  <a:lnTo>
                    <a:pt x="812800" y="632718"/>
                  </a:lnTo>
                  <a:lnTo>
                    <a:pt x="574675" y="870843"/>
                  </a:lnTo>
                  <a:lnTo>
                    <a:pt x="238125" y="870843"/>
                  </a:lnTo>
                  <a:lnTo>
                    <a:pt x="0" y="63271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EFB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3500" y="34925"/>
              <a:ext cx="685800" cy="772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vi-VN" sz="2200" b="1" dirty="0">
                  <a:latin typeface="+mj-lt"/>
                </a:rPr>
                <a:t>Thách thức</a:t>
              </a:r>
              <a:r>
                <a:rPr lang="vi-VN" sz="2200" dirty="0">
                  <a:latin typeface="+mj-lt"/>
                </a:rPr>
                <a:t>: Điều chỉnh tham số và tránh rơi vào cực tiểu cục bộ để đạt hiệu quả cao trong ứng dụng thực tế.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1" y="1019175"/>
            <a:ext cx="44577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Kết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luận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15" name="AutoShape 15"/>
          <p:cNvSpPr/>
          <p:nvPr/>
        </p:nvSpPr>
        <p:spPr>
          <a:xfrm rot="1008">
            <a:off x="1028698" y="8482094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15" descr="Kiếm việc làm trên Mạng tuyển dụng trực tuyế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5400000">
            <a:off x="3163315" y="5843917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09778" y="8762702"/>
            <a:ext cx="3475601" cy="43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vi-VN" sz="4000" dirty="0">
                <a:latin typeface="+mj-lt"/>
              </a:rPr>
              <a:t>Chi phí đầu tư</a:t>
            </a:r>
            <a:endParaRPr lang="en-US" sz="4000" dirty="0">
              <a:solidFill>
                <a:srgbClr val="000000"/>
              </a:solidFill>
              <a:latin typeface="+mj-lt"/>
              <a:ea typeface="Cabin"/>
              <a:cs typeface="Cabin"/>
              <a:sym typeface="Cabi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74122" y="8762702"/>
            <a:ext cx="3208278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6" name="AutoShape 6"/>
          <p:cNvSpPr/>
          <p:nvPr/>
        </p:nvSpPr>
        <p:spPr>
          <a:xfrm rot="1923">
            <a:off x="8374121" y="7885024"/>
            <a:ext cx="851125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409783" y="6607295"/>
            <a:ext cx="3475601" cy="44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74122" y="6607295"/>
            <a:ext cx="389407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9" name="AutoShape 9"/>
          <p:cNvSpPr/>
          <p:nvPr/>
        </p:nvSpPr>
        <p:spPr>
          <a:xfrm rot="1923">
            <a:off x="8374121" y="5729616"/>
            <a:ext cx="851125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409783" y="4450885"/>
            <a:ext cx="419241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74125" y="4451888"/>
            <a:ext cx="3475601" cy="42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2" name="AutoShape 12"/>
          <p:cNvSpPr/>
          <p:nvPr/>
        </p:nvSpPr>
        <p:spPr>
          <a:xfrm rot="1923">
            <a:off x="8374124" y="3574209"/>
            <a:ext cx="851125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409778" y="2296481"/>
            <a:ext cx="3475601" cy="85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74119" y="2296481"/>
            <a:ext cx="3894081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5267" y="2350155"/>
            <a:ext cx="430187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Hạn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chế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của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nghiên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cứu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7" name="Picture 16" descr="Kiếm việc làm trên Mạng tuyển dụng trực tuyế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3786">
            <a:off x="-3756778" y="-1127135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51335" y="4335680"/>
            <a:ext cx="3523234" cy="1500320"/>
            <a:chOff x="0" y="0"/>
            <a:chExt cx="812800" cy="3461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F695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384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FEFBF5"/>
                  </a:solidFill>
                  <a:latin typeface="Cabin"/>
                  <a:ea typeface="Cabin"/>
                  <a:cs typeface="Cabin"/>
                  <a:sym typeface="Cabin"/>
                </a:rPr>
                <a:t>PSO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47287" y="4540679"/>
            <a:ext cx="1981741" cy="1090322"/>
            <a:chOff x="0" y="0"/>
            <a:chExt cx="967898" cy="5325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7898" cy="532522"/>
            </a:xfrm>
            <a:custGeom>
              <a:avLst/>
              <a:gdLst/>
              <a:ahLst/>
              <a:cxnLst/>
              <a:rect l="l" t="t" r="r" b="b"/>
              <a:pathLst>
                <a:path w="967898" h="532522">
                  <a:moveTo>
                    <a:pt x="0" y="0"/>
                  </a:moveTo>
                  <a:lnTo>
                    <a:pt x="967898" y="0"/>
                  </a:lnTo>
                  <a:lnTo>
                    <a:pt x="96789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67898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Deep Learning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20288" y="2467423"/>
            <a:ext cx="1985329" cy="1090322"/>
            <a:chOff x="0" y="0"/>
            <a:chExt cx="969651" cy="5325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GA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20288" y="6701838"/>
            <a:ext cx="1985329" cy="1090322"/>
            <a:chOff x="0" y="0"/>
            <a:chExt cx="969651" cy="5325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Mô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phỏng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3D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96876" y="4540679"/>
            <a:ext cx="1985060" cy="1090322"/>
            <a:chOff x="0" y="0"/>
            <a:chExt cx="969520" cy="5325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69520" cy="532522"/>
            </a:xfrm>
            <a:custGeom>
              <a:avLst/>
              <a:gdLst/>
              <a:ahLst/>
              <a:cxnLst/>
              <a:rect l="l" t="t" r="r" b="b"/>
              <a:pathLst>
                <a:path w="969520" h="532522">
                  <a:moveTo>
                    <a:pt x="0" y="0"/>
                  </a:moveTo>
                  <a:lnTo>
                    <a:pt x="969520" y="0"/>
                  </a:lnTo>
                  <a:lnTo>
                    <a:pt x="969520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69520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ACO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7929027" y="5085840"/>
            <a:ext cx="102230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flipH="1" flipV="1">
            <a:off x="10712952" y="3557745"/>
            <a:ext cx="0" cy="777935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flipH="1">
            <a:off x="10712952" y="5836000"/>
            <a:ext cx="0" cy="865838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2474569" y="2564842"/>
            <a:ext cx="2272258" cy="895485"/>
            <a:chOff x="0" y="0"/>
            <a:chExt cx="1109790" cy="4373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D5C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Kết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hợp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IoT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11705616" y="3012584"/>
            <a:ext cx="76895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2676991" y="1028700"/>
            <a:ext cx="1867414" cy="895485"/>
            <a:chOff x="0" y="0"/>
            <a:chExt cx="912060" cy="4373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2060" cy="437362"/>
            </a:xfrm>
            <a:custGeom>
              <a:avLst/>
              <a:gdLst/>
              <a:ahLst/>
              <a:cxnLst/>
              <a:rect l="l" t="t" r="r" b="b"/>
              <a:pathLst>
                <a:path w="912060" h="437362">
                  <a:moveTo>
                    <a:pt x="0" y="0"/>
                  </a:moveTo>
                  <a:lnTo>
                    <a:pt x="912060" y="0"/>
                  </a:lnTo>
                  <a:lnTo>
                    <a:pt x="91206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12060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Ứng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dụng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di </a:t>
              </a: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động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541031" y="2564842"/>
            <a:ext cx="1863094" cy="895485"/>
            <a:chOff x="0" y="0"/>
            <a:chExt cx="909951" cy="4373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09951" cy="437362"/>
            </a:xfrm>
            <a:custGeom>
              <a:avLst/>
              <a:gdLst/>
              <a:ahLst/>
              <a:cxnLst/>
              <a:rect l="l" t="t" r="r" b="b"/>
              <a:pathLst>
                <a:path w="909951" h="437362">
                  <a:moveTo>
                    <a:pt x="0" y="0"/>
                  </a:moveTo>
                  <a:lnTo>
                    <a:pt x="909951" y="0"/>
                  </a:lnTo>
                  <a:lnTo>
                    <a:pt x="909951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09951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Tăng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cường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bảo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mật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294017" y="6799256"/>
            <a:ext cx="2272258" cy="895485"/>
            <a:chOff x="0" y="0"/>
            <a:chExt cx="1109790" cy="43736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D5C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Thử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nghiệm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thực</a:t>
              </a:r>
              <a:r>
                <a:rPr lang="en-US" sz="15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tế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38" name="AutoShape 38"/>
          <p:cNvSpPr/>
          <p:nvPr/>
        </p:nvSpPr>
        <p:spPr>
          <a:xfrm flipH="1" flipV="1">
            <a:off x="8566275" y="7246999"/>
            <a:ext cx="115401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AutoShape 55"/>
          <p:cNvSpPr/>
          <p:nvPr/>
        </p:nvSpPr>
        <p:spPr>
          <a:xfrm flipV="1">
            <a:off x="13610698" y="1924185"/>
            <a:ext cx="0" cy="640657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AutoShape 56"/>
          <p:cNvSpPr/>
          <p:nvPr/>
        </p:nvSpPr>
        <p:spPr>
          <a:xfrm>
            <a:off x="14746827" y="3012584"/>
            <a:ext cx="79420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AutoShape 57"/>
          <p:cNvSpPr/>
          <p:nvPr/>
        </p:nvSpPr>
        <p:spPr>
          <a:xfrm>
            <a:off x="12474569" y="5085840"/>
            <a:ext cx="102230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59180" y="1644868"/>
            <a:ext cx="34964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Phát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triển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59" name="Picture 58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19100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  <p:bldP spid="38" grpId="0" animBg="1"/>
      <p:bldP spid="55" grpId="0" animBg="1"/>
      <p:bldP spid="56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261457" y="196617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2"/>
          <p:cNvSpPr/>
          <p:nvPr/>
        </p:nvSpPr>
        <p:spPr>
          <a:xfrm rot="-5400000">
            <a:off x="4006696" y="6800102"/>
            <a:ext cx="5955706" cy="5170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49774" y="3500043"/>
            <a:ext cx="516553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  <a:p>
            <a:pPr algn="l">
              <a:lnSpc>
                <a:spcPts val="7200"/>
              </a:lnSpc>
            </a:pP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  <a:p>
            <a:pPr algn="l">
              <a:lnSpc>
                <a:spcPts val="7200"/>
              </a:lnSpc>
            </a:pP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Thanks for following</a:t>
            </a:r>
          </a:p>
        </p:txBody>
      </p:sp>
      <p:pic>
        <p:nvPicPr>
          <p:cNvPr id="15" name="Picture 14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953792" y="5346703"/>
            <a:ext cx="1028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>
                <a:latin typeface="Algerian" panose="04020705040A02060702" pitchFamily="82" charset="0"/>
                <a:cs typeface="Times New Roman" panose="02020603050405020304" pitchFamily="18" charset="0"/>
              </a:rPr>
              <a:t>Thời</a:t>
            </a:r>
            <a:r>
              <a:rPr lang="en-US" sz="8000" dirty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latin typeface="Algerian" panose="04020705040A02060702" pitchFamily="82" charset="0"/>
                <a:cs typeface="Times New Roman" panose="02020603050405020304" pitchFamily="18" charset="0"/>
              </a:rPr>
              <a:t>gian</a:t>
            </a:r>
            <a:r>
              <a:rPr lang="en-US" sz="8000" dirty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latin typeface="Algerian" panose="04020705040A02060702" pitchFamily="82" charset="0"/>
                <a:cs typeface="Times New Roman" panose="02020603050405020304" pitchFamily="18" charset="0"/>
              </a:rPr>
              <a:t>phản</a:t>
            </a:r>
            <a:r>
              <a:rPr lang="en-US" sz="8000" dirty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8000" dirty="0" err="1">
                <a:latin typeface="Algerian" panose="04020705040A02060702" pitchFamily="82" charset="0"/>
                <a:cs typeface="Times New Roman" panose="02020603050405020304" pitchFamily="18" charset="0"/>
              </a:rPr>
              <a:t>biện</a:t>
            </a:r>
            <a:endParaRPr lang="en-US" sz="8000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0" y="2053493"/>
            <a:ext cx="6934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5164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629400" y="1955437"/>
            <a:ext cx="5022159" cy="1279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Tổng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quan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764063" y="4104016"/>
            <a:ext cx="10752831" cy="3940022"/>
            <a:chOff x="-12029" y="-66675"/>
            <a:chExt cx="9335909" cy="5253361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/>
              </a:pP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Giới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thiệu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3" action="ppaction://hlinksldjump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2881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2"/>
              </a:pP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Tổng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quan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nghiên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cứu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3" action="ppaction://hlinksldjump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72437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3"/>
              </a:pP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Phân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tích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bài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toán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4" action="ppaction://hlinksldjump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623354"/>
              <a:ext cx="9323880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4"/>
              </a:pP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Giải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thuật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toán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ưu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hóa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bầy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đàn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PSO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trong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giám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sát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5" action="ppaction://hlinksldjump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2029" y="3513779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5"/>
              </a:pP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Mô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phỏng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&amp;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Đánh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giá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6" action="ppaction://hlinksldjump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2029" y="4468541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6"/>
              </a:pP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Kết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luận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&amp;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Phát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triển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6" action="ppaction://hlinksldjump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>
            <a:off x="1409573" y="3340432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Picture 23" descr="Kiếm việc làm trên Mạng tuyển dụng trực tuyế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629400" y="1955437"/>
            <a:ext cx="5022159" cy="1279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Giới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thiệu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1409573" y="3340432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Picture 23" descr="Kiếm việc làm trên Mạng tuyển dụng trực tuyế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95600" y="3771900"/>
            <a:ext cx="1211580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90799" y="3740675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1600" y="4972203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95499" y="5800021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600" y="6542286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72934" y="7284551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11156833" y="3406366"/>
            <a:ext cx="1211580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036375" y="4939324"/>
            <a:ext cx="508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36375" y="5645445"/>
            <a:ext cx="1120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490792" y="6202173"/>
            <a:ext cx="5699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36375" y="7618393"/>
            <a:ext cx="1120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tiêu chí tỷ lệ bao phủ, số lượng đầu đọc và thời gian thực thi thuật toán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24891" y="3710207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00120" y="3740675"/>
            <a:ext cx="1211580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14520" y="5002601"/>
            <a:ext cx="10985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thuật toán PSO để tối ưu hóa hệ thống RFID trong việc giám sát sinh viên ở lớp học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14520" y="5999630"/>
            <a:ext cx="1120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280639" y="6996660"/>
            <a:ext cx="5699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14520" y="8384485"/>
            <a:ext cx="1120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bầy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725169" y="3740675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9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15" grpId="0"/>
      <p:bldP spid="15" grpId="1"/>
      <p:bldP spid="36" grpId="0"/>
      <p:bldP spid="36" grpId="1"/>
      <p:bldP spid="38" grpId="0"/>
      <p:bldP spid="38" grpId="1"/>
      <p:bldP spid="40" grpId="0"/>
      <p:bldP spid="40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5245057" y="5761699"/>
            <a:ext cx="734068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79865" y="1910469"/>
            <a:ext cx="7764135" cy="4124597"/>
            <a:chOff x="0" y="-9525"/>
            <a:chExt cx="10352180" cy="549946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0352180" cy="3693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80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Tổng</a:t>
              </a:r>
              <a:r>
                <a:rPr lang="en-US" sz="8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0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quan</a:t>
              </a:r>
              <a:r>
                <a:rPr lang="en-US" sz="8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0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nghiên</a:t>
              </a:r>
              <a:r>
                <a:rPr lang="en-US" sz="8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0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cứu</a:t>
              </a:r>
              <a:endPara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53647"/>
              <a:ext cx="10352180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Các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nghiên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cứu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liên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quan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trong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quy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hoạch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mạng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RFID</a:t>
              </a:r>
            </a:p>
          </p:txBody>
        </p:sp>
      </p:grpSp>
      <p:pic>
        <p:nvPicPr>
          <p:cNvPr id="11" name="Picture 10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9910386" y="241830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Giampaolo et al.</a:t>
            </a:r>
            <a:r>
              <a:rPr lang="vi-VN" sz="3600" dirty="0">
                <a:latin typeface="+mj-lt"/>
              </a:rPr>
              <a:t>: Phân tích ràng buộc về công suất/tần số UHF, mô hình hóa không gian 2D và 3D.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17020" y="4172626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Chen et al.</a:t>
            </a:r>
            <a:r>
              <a:rPr lang="vi-VN" sz="3600" dirty="0">
                <a:latin typeface="+mj-lt"/>
              </a:rPr>
              <a:t>: Kết hợp thuật toán tiến hóa và PSO; khó khăn trong tối ưu hóa đa mục tiêu khi số lượng đầu đọc cố định.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22882" y="5926952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Gong et al.</a:t>
            </a:r>
            <a:r>
              <a:rPr lang="vi-VN" sz="3600" dirty="0">
                <a:latin typeface="+mj-lt"/>
              </a:rPr>
              <a:t>: Thiết kế loại bỏ đầu đọc tạm thời, giảm chi phí nhưng vẫn đạt độ phủ yêu cầu.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83940" y="7681278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Dong et al.</a:t>
            </a:r>
            <a:r>
              <a:rPr lang="vi-VN" sz="3600" dirty="0">
                <a:latin typeface="+mj-lt"/>
              </a:rPr>
              <a:t>: Phân phối đều tải của đầu đọc, tránh quá tải, cải thiện hiệu suất.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21289" y="6456282"/>
            <a:ext cx="76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 có lợi thế vượt trội trong quy hoạch mạng RFID, được ứng dụng rộng rãi, đặc biệt trong quản lý thiết bị y tế và giám sát.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">
            <a:off x="1028698" y="3639800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59354" y="2035165"/>
            <a:ext cx="1382638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Các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thành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phần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chính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của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PSO</a:t>
            </a:r>
          </a:p>
        </p:txBody>
      </p:sp>
      <p:pic>
        <p:nvPicPr>
          <p:cNvPr id="18" name="Picture 17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" name="Diagram 45"/>
          <p:cNvGraphicFramePr/>
          <p:nvPr>
            <p:extLst>
              <p:ext uri="{D42A27DB-BD31-4B8C-83A1-F6EECF244321}">
                <p14:modId xmlns:p14="http://schemas.microsoft.com/office/powerpoint/2010/main" val="2343069576"/>
              </p:ext>
            </p:extLst>
          </p:nvPr>
        </p:nvGraphicFramePr>
        <p:xfrm>
          <a:off x="9762400" y="4076700"/>
          <a:ext cx="6356730" cy="4150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8" name="Diagram 47"/>
          <p:cNvGraphicFramePr/>
          <p:nvPr>
            <p:extLst>
              <p:ext uri="{D42A27DB-BD31-4B8C-83A1-F6EECF244321}">
                <p14:modId xmlns:p14="http://schemas.microsoft.com/office/powerpoint/2010/main" val="1007661024"/>
              </p:ext>
            </p:extLst>
          </p:nvPr>
        </p:nvGraphicFramePr>
        <p:xfrm>
          <a:off x="1371600" y="4076700"/>
          <a:ext cx="6356730" cy="4150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9" name="Diagram 48"/>
          <p:cNvGraphicFramePr/>
          <p:nvPr>
            <p:extLst>
              <p:ext uri="{D42A27DB-BD31-4B8C-83A1-F6EECF244321}">
                <p14:modId xmlns:p14="http://schemas.microsoft.com/office/powerpoint/2010/main" val="1738554716"/>
              </p:ext>
            </p:extLst>
          </p:nvPr>
        </p:nvGraphicFramePr>
        <p:xfrm>
          <a:off x="762000" y="8661766"/>
          <a:ext cx="7211950" cy="11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3841172437"/>
              </p:ext>
            </p:extLst>
          </p:nvPr>
        </p:nvGraphicFramePr>
        <p:xfrm>
          <a:off x="9143997" y="8661766"/>
          <a:ext cx="7211950" cy="11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6" grpId="0">
        <p:bldAsOne/>
      </p:bldGraphic>
      <p:bldGraphic spid="48" grpId="0">
        <p:bldAsOne/>
      </p:bldGraphic>
      <p:bldGraphic spid="49" grpId="0">
        <p:bldAsOne/>
      </p:bldGraphic>
      <p:bldGraphic spid="5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50893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3068065" y="5843917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35266" y="2631815"/>
            <a:ext cx="493693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Hàm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mục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tiêu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15" name="Snip Single Corner Rectangle 14"/>
          <p:cNvSpPr/>
          <p:nvPr/>
        </p:nvSpPr>
        <p:spPr>
          <a:xfrm>
            <a:off x="7162800" y="2048534"/>
            <a:ext cx="10787749" cy="7590766"/>
          </a:xfrm>
          <a:prstGeom prst="snip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tháp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495487" y="5077439"/>
                <a:ext cx="6934200" cy="45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bao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phủ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𝐶𝑂𝑉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 đó: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 ≤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𝑅𝑎𝑑𝑖𝑢𝑠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𝑑𝑖𝑠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 &gt;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𝑅𝑎𝑑𝑖𝑢𝑠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dist(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khoảng cách Euclidean giữa thẻ 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và đầu đọc 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𝑅𝑎𝑑𝑖𝑢𝑠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bán kính hoạt động của đầu đọc 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vi-VN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4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tiêu chí 1 của hàm fitness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487" y="5077439"/>
                <a:ext cx="6934200" cy="4547207"/>
              </a:xfrm>
              <a:prstGeom prst="rect">
                <a:avLst/>
              </a:prstGeom>
              <a:blipFill>
                <a:blip r:embed="rId3"/>
                <a:stretch>
                  <a:fillRect l="-1407" t="-1072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77902" y="5092039"/>
                <a:ext cx="7108091" cy="4194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nhiễu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4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 + 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𝐼𝑇𝐹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𝐼𝑇𝐹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i="1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vi-V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vi-V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vi-VN" sz="2400">
                          <a:latin typeface="Cambria Math" panose="02040503050406030204" pitchFamily="18" charset="0"/>
                        </a:rPr>
                        <m:t>) 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𝑛𝑢</m:t>
                                  </m:r>
                                  <m:r>
                                    <a:rPr lang="vi-VN" sz="24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vi-VN" sz="2400"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240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vi-V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) ≥ 1 </m:t>
                              </m:r>
                            </m:e>
                            <m:e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) &lt;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902" y="5092039"/>
                <a:ext cx="7108091" cy="4194674"/>
              </a:xfrm>
              <a:prstGeom prst="rect">
                <a:avLst/>
              </a:prstGeom>
              <a:blipFill>
                <a:blip r:embed="rId4"/>
                <a:stretch>
                  <a:fillRect l="-1372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388262" y="5906663"/>
                <a:ext cx="7871038" cy="2607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vi-VN" sz="2800"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vi-VN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vi-VN" sz="2800">
                              <a:latin typeface="Cambria Math" panose="02040503050406030204" pitchFamily="18" charset="0"/>
                            </a:rPr>
                            <m:t> =1</m:t>
                          </m:r>
                        </m:e>
                      </m:nary>
                    </m:oMath>
                  </m:oMathPara>
                </a14:m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fitness nằm trong khoảng [0, 1].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262" y="5906663"/>
                <a:ext cx="7871038" cy="2607060"/>
              </a:xfrm>
              <a:prstGeom prst="rect">
                <a:avLst/>
              </a:prstGeom>
              <a:blipFill>
                <a:blip r:embed="rId5"/>
                <a:stretch>
                  <a:fillRect l="-1549" b="-5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Kiếm việc làm trên Mạng tuyển dụng trực tuyến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6" grpId="1"/>
      <p:bldP spid="17" grpId="0"/>
      <p:bldP spid="17" grpId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45714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 flipH="1">
            <a:off x="9114418" y="-3112958"/>
            <a:ext cx="59164" cy="1203415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99887" y="1951206"/>
            <a:ext cx="774532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Phương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trình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cập</a:t>
            </a:r>
            <a:r>
              <a:rPr lang="en-US" sz="6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nhật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0" name="Picture 9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981200" y="3390900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4381500"/>
            <a:ext cx="1493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chồng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dọc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44562" y="6787872"/>
                <a:ext cx="13103676" cy="291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Khi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áp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vào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đọc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phủ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sóng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bị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chồng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lấp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như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sau</a:t>
                </a:r>
                <a:r>
                  <a:rPr lang="en-US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 đó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vi-VN" sz="3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vi-VN" sz="300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vi-VN" sz="3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là tọa độ của thẻ </a:t>
                </a:r>
                <a14:m>
                  <m:oMath xmlns:m="http://schemas.openxmlformats.org/officeDocument/2006/math">
                    <m:r>
                      <a:rPr lang="vi-VN" sz="3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được bao phủ, </a:t>
                </a:r>
                <a14:m>
                  <m:oMath xmlns:m="http://schemas.openxmlformats.org/officeDocument/2006/math">
                    <m:r>
                      <a:rPr lang="vi-VN" sz="3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là hệ số điều chỉnh tương tự, cho ra lực hút mới cho mỗi thế hệ.</a:t>
                </a:r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62" y="6787872"/>
                <a:ext cx="13103676" cy="2915542"/>
              </a:xfrm>
              <a:prstGeom prst="rect">
                <a:avLst/>
              </a:prstGeom>
              <a:blipFill>
                <a:blip r:embed="rId4"/>
                <a:stretch>
                  <a:fillRect l="-1070" t="-2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62147" y="6779048"/>
                <a:ext cx="13103676" cy="202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3000" dirty="0">
                    <a:latin typeface="+mj-lt"/>
                  </a:rPr>
                  <a:t>Quy trình tổng hợp là sau khi tính toán lực hút và đẩy như trên, vị trí mới của đầu đọc được cập nhật được biểu diễn như </a:t>
                </a:r>
                <a:r>
                  <a:rPr lang="en-US" sz="3000" dirty="0" err="1">
                    <a:latin typeface="+mj-lt"/>
                  </a:rPr>
                  <a:t>sau</a:t>
                </a:r>
                <a:r>
                  <a:rPr lang="en-US" sz="3000" dirty="0"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ớ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3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đẩ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ớ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3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đẩ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+mj-lt"/>
                </a:endParaRPr>
              </a:p>
              <a:p>
                <a:endParaRPr lang="en-US" sz="30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47" y="6779048"/>
                <a:ext cx="13103676" cy="2023759"/>
              </a:xfrm>
              <a:prstGeom prst="rect">
                <a:avLst/>
              </a:prstGeom>
              <a:blipFill>
                <a:blip r:embed="rId5"/>
                <a:stretch>
                  <a:fillRect l="-1070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678329" y="3390900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00250" y="4381500"/>
            <a:ext cx="1493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8702" y="6313783"/>
            <a:ext cx="1373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</a:t>
            </a:r>
            <a:r>
              <a:rPr lang="vi-VN" sz="3200" dirty="0">
                <a:latin typeface="+mj-lt"/>
              </a:rPr>
              <a:t>hỉ làm giảm tỷ lệ bao phủ 1% và tổng tỷ lệ bao phủ không giảm xuống dưới 90%.</a:t>
            </a:r>
            <a:endParaRPr lang="en-US" sz="32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38701" y="7015526"/>
            <a:ext cx="1373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+mj-lt"/>
              </a:rPr>
              <a:t>Có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thể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làm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giảm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nhiễu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tổng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thể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hơn</a:t>
            </a:r>
            <a:r>
              <a:rPr lang="en-US" sz="3200" dirty="0">
                <a:latin typeface="+mj-lt"/>
              </a:rPr>
              <a:t> 10%.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38700" y="7717269"/>
            <a:ext cx="1373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+mj-lt"/>
              </a:rPr>
              <a:t>Chỉ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làm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giảm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giá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trị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hàm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mục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tiêu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dưới</a:t>
            </a:r>
            <a:r>
              <a:rPr lang="en-US" sz="3200" dirty="0">
                <a:latin typeface="+mj-lt"/>
              </a:rPr>
              <a:t> 1%</a:t>
            </a:r>
          </a:p>
        </p:txBody>
      </p:sp>
    </p:spTree>
    <p:extLst>
      <p:ext uri="{BB962C8B-B14F-4D97-AF65-F5344CB8AC3E}">
        <p14:creationId xmlns:p14="http://schemas.microsoft.com/office/powerpoint/2010/main" val="26305740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21" grpId="0"/>
      <p:bldP spid="21" grpId="1"/>
      <p:bldP spid="22" grpId="0"/>
      <p:bldP spid="22" grpId="1"/>
      <p:bldP spid="9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 flipH="1">
            <a:off x="7089400" y="600041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69554"/>
              </p:ext>
            </p:extLst>
          </p:nvPr>
        </p:nvGraphicFramePr>
        <p:xfrm>
          <a:off x="1028697" y="4089829"/>
          <a:ext cx="16230602" cy="5168471"/>
        </p:xfrm>
        <a:graphic>
          <a:graphicData uri="http://schemas.openxmlformats.org/drawingml/2006/table">
            <a:tbl>
              <a:tblPr/>
              <a:tblGrid>
                <a:gridCol w="8115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8471">
                <a:tc>
                  <a:txBody>
                    <a:bodyPr/>
                    <a:lstStyle/>
                    <a:p>
                      <a:r>
                        <a:rPr lang="vi-VN" sz="2800" b="1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Mục tiêu</a:t>
                      </a:r>
                      <a:r>
                        <a:rPr lang="vi-VN" sz="2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: Tối ưu vị </a:t>
                      </a:r>
                      <a:r>
                        <a:rPr lang="vi-VN" sz="2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trí </a:t>
                      </a: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đầu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đọc</a:t>
                      </a:r>
                      <a:r>
                        <a:rPr lang="vi-VN" sz="2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trong lớp dựa trên các tiêu chí như mức độ </a:t>
                      </a: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</a:t>
                      </a:r>
                      <a:r>
                        <a:rPr lang="en-US" sz="2800" kern="12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8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và độ tương tác.</a:t>
                      </a:r>
                      <a:endParaRPr lang="en-US" sz="28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2300" dirty="0">
                        <a:solidFill>
                          <a:srgbClr val="000000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43937" y="2630135"/>
            <a:ext cx="165735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5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Xây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dựng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thuật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toán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PSO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cho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lớp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học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7" name="Picture 6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19100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146696" y="6871002"/>
            <a:ext cx="769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+mj-lt"/>
              </a:rPr>
              <a:t>Kết quả</a:t>
            </a:r>
            <a:r>
              <a:rPr lang="vi-VN" sz="2800" dirty="0">
                <a:latin typeface="+mj-lt"/>
              </a:rPr>
              <a:t>: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vi-VN" sz="2800" dirty="0">
                <a:latin typeface="+mj-lt"/>
              </a:rPr>
              <a:t> được cách sắp xếp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+mj-lt"/>
              </a:rPr>
              <a:t>tối ưu, cải thiện các vấn đề đã đặt ra và hỗ trợ tối ưu hóa không gian lớp học.</a:t>
            </a:r>
          </a:p>
          <a:p>
            <a:endParaRPr lang="en-US" sz="28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54198" y="4101013"/>
            <a:ext cx="781431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+mj-lt"/>
              </a:rPr>
              <a:t>Các bước chính</a:t>
            </a:r>
            <a:r>
              <a:rPr lang="vi-VN" sz="2800" dirty="0">
                <a:latin typeface="+mj-lt"/>
              </a:rPr>
              <a:t>:</a:t>
            </a:r>
          </a:p>
          <a:p>
            <a:pPr lvl="1"/>
            <a:r>
              <a:rPr lang="vi-VN" sz="2800" b="1" dirty="0">
                <a:latin typeface="+mj-lt"/>
              </a:rPr>
              <a:t>Xác định thành phần bài toán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vi-VN" sz="2800" b="1" dirty="0">
                <a:latin typeface="+mj-lt"/>
              </a:rPr>
              <a:t>Khởi tạo bầy đàn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vi-VN" sz="2800" b="1" dirty="0">
                <a:latin typeface="+mj-lt"/>
              </a:rPr>
              <a:t>Đánh giá hàm mục tiêu</a:t>
            </a:r>
            <a:r>
              <a:rPr lang="vi-VN" sz="2800" dirty="0">
                <a:latin typeface="+mj-lt"/>
              </a:rPr>
              <a:t>: Dựa trên các tiêu chí như tập trung và tương tác.</a:t>
            </a:r>
          </a:p>
          <a:p>
            <a:pPr lvl="1"/>
            <a:r>
              <a:rPr lang="vi-VN" sz="2800" b="1" dirty="0">
                <a:latin typeface="+mj-lt"/>
              </a:rPr>
              <a:t>Cập nhật vị trí</a:t>
            </a:r>
            <a:r>
              <a:rPr lang="vi-VN" sz="2800" dirty="0">
                <a:latin typeface="+mj-lt"/>
              </a:rPr>
              <a:t>: Điều chỉnh vị trí và vận tốc của các hạt dựa trên giá trị tốt nhất cục bộ và toàn cục.</a:t>
            </a:r>
          </a:p>
          <a:p>
            <a:pPr lvl="1"/>
            <a:r>
              <a:rPr lang="vi-VN" sz="2800" b="1" dirty="0">
                <a:latin typeface="+mj-lt"/>
              </a:rPr>
              <a:t>Điều kiện dừng</a:t>
            </a:r>
            <a:r>
              <a:rPr lang="vi-VN" sz="2800" dirty="0">
                <a:latin typeface="+mj-lt"/>
              </a:rPr>
              <a:t>: Dừng khi đạt số lần lặp tối đa hoặc tìm được giải pháp tối ưu.</a:t>
            </a: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94878">
            <a:off x="-1299255" y="-3855503"/>
            <a:ext cx="14212134" cy="14034482"/>
          </a:xfrm>
          <a:custGeom>
            <a:avLst/>
            <a:gdLst/>
            <a:ahLst/>
            <a:cxnLst/>
            <a:rect l="l" t="t" r="r" b="b"/>
            <a:pathLst>
              <a:path w="14212134" h="14034482">
                <a:moveTo>
                  <a:pt x="0" y="0"/>
                </a:moveTo>
                <a:lnTo>
                  <a:pt x="14212134" y="0"/>
                </a:lnTo>
                <a:lnTo>
                  <a:pt x="14212134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1008">
            <a:off x="1028698" y="3793621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76580" y="50389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 algn="l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Khởi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tạo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quẩn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thể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(K-means)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6580" y="64235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Tối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ưu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hóa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xác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định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hàm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mục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tiêu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91467" y="50389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Loại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bỏ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đầu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đọc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580" y="78081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Kết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hợp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lực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ảo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91467" y="64235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Điều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kiện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dừng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6578" y="2692698"/>
            <a:ext cx="1573484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6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Các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bước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triển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khai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thuật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toán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PSO</a:t>
            </a:r>
          </a:p>
        </p:txBody>
      </p:sp>
      <p:pic>
        <p:nvPicPr>
          <p:cNvPr id="14" name="Picture 13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1587</Words>
  <Application>Microsoft Office PowerPoint</Application>
  <PresentationFormat>Custom</PresentationFormat>
  <Paragraphs>158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Cabin</vt:lpstr>
      <vt:lpstr>Arial</vt:lpstr>
      <vt:lpstr>Calibri</vt:lpstr>
      <vt:lpstr>Cabin Medium</vt:lpstr>
      <vt:lpstr>Algerian</vt:lpstr>
      <vt:lpstr>Times New Roman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Màu Be Cam Pastel Tím Pastel Màu chuyển tiếp Chuyên nghiệp Bảo vệ Luận văn Bản thuyết trình Giáo dục</dc:title>
  <cp:lastModifiedBy>Huỳnh Vĩ Khang</cp:lastModifiedBy>
  <cp:revision>61</cp:revision>
  <dcterms:created xsi:type="dcterms:W3CDTF">2006-08-16T00:00:00Z</dcterms:created>
  <dcterms:modified xsi:type="dcterms:W3CDTF">2024-12-01T15:22:45Z</dcterms:modified>
  <dc:identifier>DAGXi6G4MTU</dc:identifier>
</cp:coreProperties>
</file>